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74"/>
  </p:notesMasterIdLst>
  <p:handoutMasterIdLst>
    <p:handoutMasterId r:id="rId75"/>
  </p:handoutMasterIdLst>
  <p:sldIdLst>
    <p:sldId id="338" r:id="rId4"/>
    <p:sldId id="374" r:id="rId5"/>
    <p:sldId id="376" r:id="rId6"/>
    <p:sldId id="377" r:id="rId7"/>
    <p:sldId id="275" r:id="rId8"/>
    <p:sldId id="276" r:id="rId9"/>
    <p:sldId id="375" r:id="rId10"/>
    <p:sldId id="312" r:id="rId11"/>
    <p:sldId id="313" r:id="rId12"/>
    <p:sldId id="342" r:id="rId13"/>
    <p:sldId id="343" r:id="rId14"/>
    <p:sldId id="344" r:id="rId15"/>
    <p:sldId id="345" r:id="rId16"/>
    <p:sldId id="315" r:id="rId17"/>
    <p:sldId id="346" r:id="rId18"/>
    <p:sldId id="316" r:id="rId19"/>
    <p:sldId id="317" r:id="rId20"/>
    <p:sldId id="318" r:id="rId21"/>
    <p:sldId id="405" r:id="rId22"/>
    <p:sldId id="386" r:id="rId23"/>
    <p:sldId id="284" r:id="rId24"/>
    <p:sldId id="347" r:id="rId25"/>
    <p:sldId id="319" r:id="rId26"/>
    <p:sldId id="348" r:id="rId27"/>
    <p:sldId id="387" r:id="rId28"/>
    <p:sldId id="388" r:id="rId29"/>
    <p:sldId id="389" r:id="rId30"/>
    <p:sldId id="406" r:id="rId31"/>
    <p:sldId id="390" r:id="rId32"/>
    <p:sldId id="391" r:id="rId33"/>
    <p:sldId id="320" r:id="rId34"/>
    <p:sldId id="407" r:id="rId35"/>
    <p:sldId id="392" r:id="rId36"/>
    <p:sldId id="393" r:id="rId37"/>
    <p:sldId id="394" r:id="rId38"/>
    <p:sldId id="321" r:id="rId39"/>
    <p:sldId id="395" r:id="rId40"/>
    <p:sldId id="349" r:id="rId41"/>
    <p:sldId id="350" r:id="rId42"/>
    <p:sldId id="322" r:id="rId43"/>
    <p:sldId id="323" r:id="rId44"/>
    <p:sldId id="351" r:id="rId45"/>
    <p:sldId id="324" r:id="rId46"/>
    <p:sldId id="396" r:id="rId47"/>
    <p:sldId id="325" r:id="rId48"/>
    <p:sldId id="397" r:id="rId49"/>
    <p:sldId id="292" r:id="rId50"/>
    <p:sldId id="353" r:id="rId51"/>
    <p:sldId id="354" r:id="rId52"/>
    <p:sldId id="355" r:id="rId53"/>
    <p:sldId id="402" r:id="rId54"/>
    <p:sldId id="378" r:id="rId55"/>
    <p:sldId id="356" r:id="rId56"/>
    <p:sldId id="412" r:id="rId57"/>
    <p:sldId id="358" r:id="rId58"/>
    <p:sldId id="359" r:id="rId59"/>
    <p:sldId id="360" r:id="rId60"/>
    <p:sldId id="361" r:id="rId61"/>
    <p:sldId id="413" r:id="rId62"/>
    <p:sldId id="414" r:id="rId63"/>
    <p:sldId id="366" r:id="rId64"/>
    <p:sldId id="367" r:id="rId65"/>
    <p:sldId id="368" r:id="rId66"/>
    <p:sldId id="369" r:id="rId67"/>
    <p:sldId id="371" r:id="rId68"/>
    <p:sldId id="372" r:id="rId69"/>
    <p:sldId id="373" r:id="rId70"/>
    <p:sldId id="399" r:id="rId71"/>
    <p:sldId id="400" r:id="rId72"/>
    <p:sldId id="404" r:id="rId7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FF00"/>
    <a:srgbClr val="FF7600"/>
    <a:srgbClr val="58585A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0" autoAdjust="0"/>
  </p:normalViewPr>
  <p:slideViewPr>
    <p:cSldViewPr>
      <p:cViewPr varScale="1">
        <p:scale>
          <a:sx n="63" d="100"/>
          <a:sy n="63" d="100"/>
        </p:scale>
        <p:origin x="1308" y="4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C908BCB-A0D2-4B24-89F6-73A608DEFB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5A257EA-0C54-4167-BE87-E987DA0C71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3572B876-83F0-45D3-945F-2655A603D5A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AF6CC1D3-4375-4895-9437-3F02427C6E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D652FBF-3F3E-4453-843E-22D1F11A7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ABB5D98-B5EC-482B-9DA4-A83A0ED81B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2AD4898-7883-4A12-A853-D7517402CC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1AACCE0-908D-4F92-9925-1BBF79B3D5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E4BC355-7114-4AA4-9E2F-3DED551B4E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6FB02EE-79FA-4CC0-B754-883E36B1E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CA981AD-106B-4DBF-85C3-233EED791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67DB871-7476-456A-B702-F23A733375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7719DD2-A8A5-4D88-B7A1-7436D0B86C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FD81FC5-2C77-48BB-A878-20514F39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DE339BF-C02A-43F2-926B-BCE31E7BE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9pPr>
          </a:lstStyle>
          <a:p>
            <a:pPr>
              <a:spcBef>
                <a:spcPct val="0"/>
              </a:spcBef>
            </a:pPr>
            <a:fld id="{B5EA33E0-A2F8-45C7-9573-186974612A28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6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cs typeface="+mn-cs"/>
              </a:rPr>
              <a:t>Although other organizations and volunteers may play a large role, the project sponsors are ultimately responsible for the financial management of the grant and for ensuring that the project achieves its intended results.</a:t>
            </a:r>
            <a:endParaRPr lang="th-TH" sz="2800" dirty="0">
              <a:cs typeface="+mn-cs"/>
            </a:endParaRPr>
          </a:p>
          <a:p>
            <a:r>
              <a:rPr lang="th-TH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แม้ว่าองค์กรและอาสาสมัครอื่น ๆ อาจมีบทบาทใหญ่ผู้สนับสนุนโครงการมีความรับผิดชอบในการจัดการทางการเงินของทุนและในที่สุดก็เพื่อให้มั่นใจว่าโครงการบรรลุผลตามที่ตั้งใจไว้</a:t>
            </a:r>
            <a:endParaRPr lang="th-TH" sz="28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3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14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9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36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97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ด้วยภารกิจและความรับผิดชอบมากมายที่คุณควรคำนึงถึง ไทม์ไลน์จะช่วยให้คุณมั่นใจได้ว่าทุกอย่างจะทำในเวลาที่เหมาะสมและไม่มีงานที่ถูกลืม คิดเกี่ยวกับระยะเวลาที่ต้องใช้สำหรับการวางแผนการนำไปใช้และการติดตามผลในแต่ละขั้นตอนของโครงการ รวมกิจกรรมและงานต่างๆเช่น: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การ</a:t>
            </a:r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rowallia New"/>
              </a:rPr>
              <a:t>ประเมินชุมชน</a:t>
            </a:r>
            <a:endParaRPr lang="th-TH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การ</a:t>
            </a:r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rowallia New"/>
              </a:rPr>
              <a:t>ประชุมคณะกรรมการโครงการ</a:t>
            </a:r>
            <a:endParaRPr lang="th-TH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rowallia New"/>
              </a:rPr>
              <a:t>การฝึกอบรม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67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rowallia New"/>
              </a:rPr>
              <a:t>การประชุมที่สำคัญร่วมกับชุมชนที่รับประโยชน์และองค์กรที่ให้ความร่วมมือ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rowallia New"/>
              </a:rPr>
              <a:t>การประชุมติดตามงาน การสนทนา และการทำสัญญาตกลง</a:t>
            </a:r>
            <a:endParaRPr lang="th-TH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23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</a:rPr>
              <a:t>การสื่อสารตามกำหนดกับผู้อุปถัมภ์ ผู้รับประโยชน์ องค์กรที่ให้ความร่วมมือ และผู้มีส่วนได้เสียอื่นๆ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1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ระยะเวลาการดำเนินการโครงการและเกณฑ์มาตรฐาน</a:t>
            </a:r>
            <a:endParaRPr lang="th-TH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63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ผู้อุปถัมภ์เจ้าภาพและต่างประเทศแต่ละคณะมีคณะกรรมการโครงการของสมาชิกโรตารีอย่างน้อยสามคน</a:t>
            </a:r>
          </a:p>
          <a:p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มีคณะกรรมการโครงการเพื่อให้แน่ใจว่าคุณมีทีมสนับสนุนโครงการของคุณ ทุกคนรู้รายละเอียดของโครงการ ตัดสินใจด้วยกัน และให้แน่ใจว่าคุณบรรลุเป้าหมายและทำตามงบประมาณของคุณ</a:t>
            </a:r>
            <a:br>
              <a:rPr lang="th-TH" dirty="0"/>
            </a:b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03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สปอนเซอร์แต่ละรายกำหนดรายชื่อผู้ติดต่อหลักหนึ่งรายเพื่อรับผิดชอบในการโต้ตอบทั้งหมดที่เกี่ยวข้องกับทุนสนับสนุนกับโรตารี นอกจากนี้ยังจัดทำแผนการสื่อสารเพื่อแจ้งให้สโมสรของคุณทราบ ในที่สุดสโมสรเป็นผู้รับผิดชอบต่อผลของโครงการ ไม่ใช่ตัวบุคคล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73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79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60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79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68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54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Be specific about who will benefit from your project and what benefits they will receive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 your community assessment to establish baseline data and set benchmarks to measure your progress during and after the project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Specify your measurement methods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Create a timeline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24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61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26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สโมสรต้องเลือกสถานที่ที่จะทำ ก่อนว่า อยากจะทำโครงการที่ไหน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09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14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REVIEWS AND APPROVALS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*Only if District Designated Funds are used for the grant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27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70B064A-34AA-4B43-87F3-32B3A863B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00AF8F2-1AF2-4009-8C63-204358D0A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CAA258D-12B6-4C73-8544-47B882ADE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9pPr>
          </a:lstStyle>
          <a:p>
            <a:pPr>
              <a:spcBef>
                <a:spcPct val="0"/>
              </a:spcBef>
            </a:pPr>
            <a:fld id="{398B864D-E778-4116-8007-EB3010D03826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33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THESE DOCUMENTS FOR YOUR RECORDS: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grant correspondence, including email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Beneficiary documentation, including: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community assessment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Any cooperating organization memoranda of understanding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Vendor documentation, including: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Quotes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Contracts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Grant-related documentation, including: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Scholar and vocational training agreements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Receipts and invoices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Bank statements and other financial documentation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Inventory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Photos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14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7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94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114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8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หลังจากเลือก เรื่องที่สำคัญ </a:t>
            </a:r>
            <a:r>
              <a:rPr lang="en-US" dirty="0"/>
              <a:t>1</a:t>
            </a:r>
            <a:r>
              <a:rPr lang="th-TH" dirty="0"/>
              <a:t> เรื่องที่จะทำ ใช้แบบฟอร์มการประเมินชุมชนสำหรับ </a:t>
            </a:r>
            <a:r>
              <a:rPr lang="en-US" dirty="0"/>
              <a:t>Global Grant </a:t>
            </a:r>
            <a:r>
              <a:rPr lang="th-TH" dirty="0"/>
              <a:t>เข้าไปประเมินความต้องการของชุมชน ใช้หลักการของความยั่งยืนและถ้อยแถลงนโยบายของเรื่องที่น้นความสำคัญเป็นบรรทัดฐานในการพูดคุยกับชุมชน </a:t>
            </a:r>
          </a:p>
          <a:p>
            <a:r>
              <a:rPr lang="th-TH" dirty="0"/>
              <a:t>เราไม่สามารถใช้ทุน </a:t>
            </a:r>
            <a:r>
              <a:rPr lang="en-US" dirty="0"/>
              <a:t>Global Grant </a:t>
            </a:r>
            <a:r>
              <a:rPr lang="th-TH" dirty="0"/>
              <a:t>คลอบคลุมค่าใช้จ่ายในการประเมินความต้องการได้ แต่เราสามารถใช้ </a:t>
            </a:r>
            <a:r>
              <a:rPr lang="en-US" dirty="0"/>
              <a:t>District Grant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5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the community.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sponsors should work with members of the benefiting community to identify a need and develop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solution that builds on community strengths and aligns with local values and culture.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local ownership.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a true sign of a project’s success when community members embrace the project as their own.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Empowering community members to assess their needs and plan projects that address them leads to the most effective projects and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sustainable outcomes. Identify key community members who can help pioneer lasting improvements.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training.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project’s success depends on people. By providing training, education, and community outreach, you strengthen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beneficiaries’ ability to meet project objectives. Confirm that a plan is in place to transfer knowledge to new beneficiaries. Collaborate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organizations to provide this training.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Buy local.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Purchase equipment and technology from local sources whenever possible. Make sure that spare parts are available locally,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too. Build capacity so that community members can operate, maintain, and repair equipment on their own. Compensate your project’s vendors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appropriately so they have an incentive to continue providing supplies.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local funding.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Getting funding from local governments, hospitals, companies, and other organizations integrates your project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the local community and supports your project’s long-term success.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your success.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gather data before you begin the project to determine where you are starting from. Include clear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measurable outcomes in your project plan, and decide how you’ll collect data throughout your project and afterward. Maintaining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relationship with the community can help you collect data and also address any issues that the data bring to light.</a:t>
            </a:r>
            <a:endParaRPr lang="th-TH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sponsoring a Rotary Community Corps, a team of community volunteers who advise on and assist with the project. They can also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capacity within the community and oversee the project’s continuation after the grant is complete. 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8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เรื่องที่เน้นความสำคัญ </a:t>
            </a:r>
            <a:r>
              <a:rPr lang="en-US" dirty="0"/>
              <a:t>7 </a:t>
            </a:r>
            <a:r>
              <a:rPr lang="th-TH" dirty="0"/>
              <a:t>เรื่องประกอบไปด้วย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การสร้างสันติภาพและป้องกันข้อขัดแย้ง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การป้องกันและบำบัดโรคภัย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น้ำ สุขาภิบาล และสุขอนามัย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 สุขภาพแม่และเด็ก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การให้ความรู้ขั้นพื้นฐานและการเรียนรู้หนังสือ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การพัฒนาเศรษฐกิจท้องถิ่น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สิ่งแวดล้อม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6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the Areas of Focus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Statements for detailed information about eligible global grant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 and outcomes that fall within each area. Each policy statement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goals Rotary hopes to achieve in the area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Activities that are eligible for grants and within the scope of the area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Elements that are needed to implement successful grants in the area</a:t>
            </a:r>
          </a:p>
          <a:p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อ่าน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Area of  Focus</a:t>
            </a:r>
            <a:br>
              <a:rPr lang="th-TH" dirty="0"/>
            </a:br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คำแถลงนโยบายสำหรับข้อมูลโดยละเอียดเกี่ยวกับกิจกรรม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Grant </a:t>
            </a:r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ที่มีสิทธิ์และผลลัพธ์ที่อยู่ภายในแต่ละเรื่อง คำแถลงนโยบายแต่ละข้อรวมถึง:</a:t>
            </a:r>
            <a:br>
              <a:rPr lang="th-TH" dirty="0"/>
            </a:br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•เป้าหมายที่โรตารีหวังที่จะบรรลุในเรื่องที่เน้น</a:t>
            </a:r>
            <a:br>
              <a:rPr lang="th-TH" dirty="0"/>
            </a:br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•กิจกรรมที่มีสิทธิ์ได้รับทุนและอยู่ในขอบเขตของเรื่องที่เน้น</a:t>
            </a:r>
            <a:br>
              <a:rPr lang="th-TH" dirty="0"/>
            </a:br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th-TH" sz="1200" dirty="0"/>
              <a:t>องค์ประกอบที่จำเป็นในการใช้ทุนสนับสนุนที่ประสบความสำเร็จในเรื่องที่เน้น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9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1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3B81-C59E-47FC-8F8C-448C4F0F09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0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2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276946-F1F4-4AB7-9D08-B7034DDE533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B3A0A-E1FA-4594-B1E7-F8B7DF9F39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23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3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17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48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2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21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73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18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142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412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8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98307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03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86088C-C286-467A-81EC-E8FBCAE37BC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D516C-5224-4DFC-95EE-160624AAED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48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9EF4D9-0353-4F94-A0DF-D77CD2C139F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B28F2D-45E5-4271-AE7B-7C56DF934C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9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BEFBE-4552-45AC-8CD7-862A351038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15307-2F9B-4D22-9113-A85F992694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11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CC7E7-2983-4007-9F22-5BF05260149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A8D5-272A-4B98-A626-B29EE0400A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8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0DA745-6F05-4515-8915-C030A775034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03FFE-9764-4554-8233-17AA825F5C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2A943E-BCAD-4F76-AF0E-83EBCC1749C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9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0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1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B21D56-83CA-4205-8C58-E17BB3FE4C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2E1A9-1DBF-4F1F-81E7-96F500BC94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27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F4D01-1880-4EC7-B2FE-F3AE17E8072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53367-B626-4DBA-90E2-E04E031B98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21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6F72A7-51D1-4D1D-8600-7295B70E03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D590C-3C00-4A1C-BABE-EC313E6F71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77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6D7DE-F36C-4A8D-B488-A78AD86183D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60B64-3980-4590-950A-C0EC5D347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33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57A420-F40E-4289-8841-034F606EAA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4EE6EAA-0B48-40F0-8F6D-445AC0D38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E282D7-E0B8-44DA-A9B3-30DDF5E128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186DBC-1EBA-48C7-BFAE-B8EB6143A30F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6F4B8B1-D0E6-429D-BB9D-79C00A034839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C32EDDE2-F4E5-4114-A35F-6AC037A8658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30" r:id="rId14"/>
    <p:sldLayoutId id="2147483831" r:id="rId15"/>
    <p:sldLayoutId id="2147483838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08D82D-1D7F-42C8-A1C6-2172173CD2A6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ヒラギノ角ゴ Pro W3" charset="0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0E7C5B5A-3441-4676-833E-F828994E972F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4B7F0138-617F-4CDD-9F74-CC1BA5DAEA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Form/Global%20Grant/global_grants_community_assessment_results_en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covermesongs.com/2014/04/cover-me-qa-favorite-cover-of-favorite-beatles-so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8FD6A2-0D81-48D4-A55C-8806B5D78454}"/>
              </a:ext>
            </a:extLst>
          </p:cNvPr>
          <p:cNvSpPr txBox="1"/>
          <p:nvPr/>
        </p:nvSpPr>
        <p:spPr>
          <a:xfrm>
            <a:off x="25400" y="2971800"/>
            <a:ext cx="9144000" cy="263149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4800" b="1" i="0" dirty="0">
                <a:solidFill>
                  <a:srgbClr val="005DAA"/>
                </a:solidFill>
                <a:latin typeface="EucrosiaUPC" pitchFamily="18" charset="-34"/>
                <a:cs typeface="EucrosiaUPC" pitchFamily="18" charset="-34"/>
              </a:rPr>
              <a:t>การสัมมนา</a:t>
            </a:r>
            <a:r>
              <a:rPr lang="th-TH" sz="4800" b="1" dirty="0">
                <a:solidFill>
                  <a:srgbClr val="005DAA"/>
                </a:solidFill>
                <a:latin typeface="EucrosiaUPC" pitchFamily="18" charset="-34"/>
                <a:cs typeface="EucrosiaUPC" pitchFamily="18" charset="-34"/>
              </a:rPr>
              <a:t>การจัดการ</a:t>
            </a:r>
          </a:p>
          <a:p>
            <a:pPr algn="ctr">
              <a:lnSpc>
                <a:spcPct val="85000"/>
              </a:lnSpc>
            </a:pPr>
            <a:r>
              <a:rPr lang="th-TH" sz="4800" b="1" i="0" dirty="0">
                <a:solidFill>
                  <a:srgbClr val="005DAA"/>
                </a:solidFill>
                <a:latin typeface="EucrosiaUPC" pitchFamily="18" charset="-34"/>
                <a:cs typeface="EucrosiaUPC" pitchFamily="18" charset="-34"/>
              </a:rPr>
              <a:t>ทุนสนับสนุน</a:t>
            </a:r>
            <a:r>
              <a:rPr lang="th-TH" sz="4800" b="1" dirty="0">
                <a:solidFill>
                  <a:srgbClr val="005DAA"/>
                </a:solidFill>
                <a:latin typeface="EucrosiaUPC" pitchFamily="18" charset="-34"/>
                <a:cs typeface="EucrosiaUPC" pitchFamily="18" charset="-34"/>
              </a:rPr>
              <a:t>ภาค </a:t>
            </a:r>
            <a:r>
              <a:rPr lang="en-US" sz="4800" b="1" dirty="0">
                <a:solidFill>
                  <a:srgbClr val="005DAA"/>
                </a:solidFill>
                <a:latin typeface="EucrosiaUPC" pitchFamily="18" charset="-34"/>
                <a:cs typeface="EucrosiaUPC" pitchFamily="18" charset="-34"/>
              </a:rPr>
              <a:t>3330</a:t>
            </a:r>
          </a:p>
          <a:p>
            <a:pPr algn="ctr">
              <a:lnSpc>
                <a:spcPct val="85000"/>
              </a:lnSpc>
            </a:pPr>
            <a:endParaRPr lang="en-US" sz="4800" b="1" i="0" dirty="0">
              <a:solidFill>
                <a:srgbClr val="005DAA"/>
              </a:solidFill>
              <a:latin typeface="EucrosiaUPC" pitchFamily="18" charset="-34"/>
              <a:cs typeface="EucrosiaUPC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en-US" sz="4800" b="1" dirty="0">
                <a:solidFill>
                  <a:srgbClr val="005DAA"/>
                </a:solidFill>
                <a:latin typeface="EucrosiaUPC" pitchFamily="18" charset="-34"/>
                <a:cs typeface="EucrosiaUPC" pitchFamily="18" charset="-34"/>
              </a:rPr>
              <a:t>District 3330 Grant Management Seminar</a:t>
            </a:r>
            <a:endParaRPr lang="th-TH" sz="4800" b="1" i="0" dirty="0">
              <a:solidFill>
                <a:srgbClr val="005DAA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616D8-3265-40AE-B3EB-D28B9766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0680"/>
            <a:ext cx="4852426" cy="18288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926" y="194877"/>
            <a:ext cx="8540061" cy="10064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ข้อกำหนดของการเป็นเพื่อนร่วมโครงการ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PARTNERSHIP REQUIREMENTS</a:t>
            </a:r>
            <a:endParaRPr lang="th-TH" sz="36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925" y="1368378"/>
            <a:ext cx="8540061" cy="39087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1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6633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ผู้อุปถัมภ์ต่างประเทศ</a:t>
            </a:r>
            <a:r>
              <a:rPr lang="th-TH" sz="40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ทำงานกับผู้อุปถัมภ์เจ้าภาพ แต่อยู่นอกประเทศเจ้าภาพ</a:t>
            </a:r>
            <a:endParaRPr lang="en-US" sz="4000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571500" indent="-571500">
              <a:lnSpc>
                <a:spcPct val="11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</a:t>
            </a: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international partner </a:t>
            </a:r>
            <a:r>
              <a:rPr lang="en-GB" sz="4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works with the host partner, but it’s located outside of the host partner’s country.</a:t>
            </a:r>
            <a:endParaRPr lang="th-TH" sz="4000" dirty="0">
              <a:solidFill>
                <a:srgbClr val="0070C0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17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0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บทบาทของผู้อุปถัมภ์ - </a:t>
            </a:r>
            <a:r>
              <a:rPr lang="en-GB" sz="4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SPONSOR ROLES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893" y="1454046"/>
            <a:ext cx="42422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Host partner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Initiates the project</a:t>
            </a:r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Conducts a community assessment</a:t>
            </a:r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Manages project implementation and</a:t>
            </a:r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budget</a:t>
            </a:r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Provides local assistance and support to vocational training teams and scholars during their time abroad</a:t>
            </a:r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Receives project funds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854" y="1505871"/>
            <a:ext cx="424221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ผู้อุปถัมภ์เจ้าภาพ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ริเริ่มโครงการ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ทำการประเมินชุมชน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บริหารโครงการและงบประมาณ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ช่วยเหลือในท้องถิ่นและให้การสนับสนุนทีมฝึกอบรมอาชีพ </a:t>
            </a:r>
            <a:r>
              <a:rPr lang="en-US" sz="32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 </a:t>
            </a:r>
            <a:r>
              <a:rPr lang="th-TH" sz="32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    และผู้รับทุนการศึกษา ในช่วงที่อยู่ต่างประเทศ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รับเงินทุนโครงการ</a:t>
            </a:r>
            <a:endParaRPr lang="en-GB" sz="2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869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0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บทบาทของผู้อุปถัมภ์ - </a:t>
            </a:r>
            <a:r>
              <a:rPr lang="en-GB" sz="4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SPONSOR ROLES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893" y="1454046"/>
            <a:ext cx="42422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International 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partner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Provides financial assistance, technical support, and other guidance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Performs project tasks that can be done remotely, as well as participating in service during site visits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Prepares any vocational training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teams or scholars for travel and study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abroad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854" y="1505871"/>
            <a:ext cx="4512039" cy="440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ผู้อุปถัมภ์</a:t>
            </a:r>
            <a:r>
              <a:rPr lang="th-TH" sz="32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ต่างประเทศ</a:t>
            </a:r>
            <a:endParaRPr lang="th-TH" sz="3200" b="1" dirty="0">
              <a:solidFill>
                <a:srgbClr val="005DAA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174625" indent="-174625">
              <a:lnSpc>
                <a:spcPct val="9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ช่วยเหลือการเงิน สนับสนุนด้านเทคนิคและให้คำแนะนำ</a:t>
            </a:r>
          </a:p>
          <a:p>
            <a:pPr marL="174625" indent="-174625">
              <a:lnSpc>
                <a:spcPct val="9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ทำงานโครงการในส่วนที่ทำได้จากระยะไกล  รวมทั้งบำเพ็ญประโยชน์ในระหว่างไปเยี่ยมโครงการ</a:t>
            </a:r>
          </a:p>
          <a:p>
            <a:pPr marL="174625" indent="-174625">
              <a:lnSpc>
                <a:spcPct val="9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เตรียมการให้ทีมฝึกอบรมอาชีพ     หรือผู้รับทุนการศึกษาในการเดินทางและศึกษาในต่างประเทศ</a:t>
            </a:r>
            <a:endParaRPr lang="th-TH" sz="3200" dirty="0">
              <a:solidFill>
                <a:srgbClr val="005DAA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113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0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บทบาทของผู้อุปถัมภ์ - </a:t>
            </a:r>
            <a:r>
              <a:rPr lang="en-GB" sz="4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SPONSOR ROLES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1764" y="1454046"/>
            <a:ext cx="40473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Both partners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Must be qualified to participate in a global grant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Develop a project plan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Have project committees that collaborate with each other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• Partner with a cooperating organization (a nongovernmental organization, community</a:t>
            </a: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group, or government entity) if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60" y="1461262"/>
            <a:ext cx="4871803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5DAA"/>
                </a:solidFill>
                <a:latin typeface="Browallia New" pitchFamily="34" charset="-34"/>
                <a:cs typeface="Browallia New" pitchFamily="34" charset="-34"/>
              </a:rPr>
              <a:t>ผู้อุปถัมภ์ทั้งสองฝ่าย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ต้องมีคุณสมบัติสามารถเข้าร่วม</a:t>
            </a:r>
            <a:r>
              <a:rPr lang="en-US" sz="32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 Global Grant</a:t>
            </a:r>
            <a:endParaRPr lang="th-TH" sz="3200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พัฒนาแผนงานโครงการ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ตั้งคณะกรรมการโครงการเพื่อการประสานงาน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th-TH" sz="32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เป็นเพื่อนร่วมโครงการกับองค์กรที่ให้ความร่วมมือ (องค์กรที่มิใช่ของรัฐ กลุ่มชุมชน หรือหน่วยงานราชการ) หาก</a:t>
            </a:r>
            <a:r>
              <a:rPr lang="en-US" sz="32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  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                      </a:t>
            </a:r>
            <a:r>
              <a:rPr lang="th-TH" sz="32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ต้องการ</a:t>
            </a:r>
            <a:endParaRPr lang="th-TH" sz="3200" dirty="0">
              <a:solidFill>
                <a:srgbClr val="005DAA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496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926" y="190572"/>
            <a:ext cx="8540061" cy="10064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องค์กรที่ให้ความร่วมมือ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COOPERATING ORGANIZATIONS</a:t>
            </a:r>
            <a:endParaRPr lang="th-TH" sz="36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926" y="1333089"/>
            <a:ext cx="8540061" cy="470898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ส่งเสริมคุณภาพและประสิทธิภาพของโครงการ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enhance the quality and effectiveness of your project</a:t>
            </a:r>
            <a:endParaRPr lang="en-US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  <a:sym typeface="Symbol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จัดหาความเชี่ยวชาญด้านเทคนิค การสนับสนุน </a:t>
            </a:r>
            <a:b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</a:b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การอบรม </a:t>
            </a: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การให้ความรู้ หรือการช่วยเหลืออื่นๆ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Provide technical expertise, advocacy, training, education, or other support</a:t>
            </a:r>
            <a:endParaRPr lang="th-TH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3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925" y="194877"/>
            <a:ext cx="8540061" cy="10064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องค์กรที่ให้ความร่วมมือ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COOPERATING ORGANIZATIONS</a:t>
            </a:r>
            <a:endParaRPr lang="th-TH" sz="36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501" y="1572931"/>
            <a:ext cx="7894910" cy="470898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Symbol" panose="05050102010706020507" pitchFamily="18" charset="2"/>
              <a:buChar char="·"/>
            </a:pP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  <a:sym typeface="Symbol"/>
              </a:rPr>
              <a:t>ถ้าทำงานร่วมกับองค์กรที่ให้ความร่วมมือ ทั้งสโมสรและองค์กรฯ ต้องจัดทำบันทึกความเข้าใจให้เรียบร้อยก่อนเริ่มโครงการ</a:t>
            </a:r>
          </a:p>
          <a:p>
            <a:pPr marL="571500" indent="-571500">
              <a:spcAft>
                <a:spcPts val="1200"/>
              </a:spcAft>
              <a:buFont typeface="Symbol" panose="05050102010706020507" pitchFamily="18" charset="2"/>
              <a:buChar char="·"/>
            </a:pPr>
            <a:r>
              <a:rPr lang="en-GB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If you work with a cooperating organization, both clubs and the</a:t>
            </a:r>
            <a:r>
              <a:rPr lang="th-TH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GB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organization must complete a cooperating organization memorandum</a:t>
            </a:r>
            <a:r>
              <a:rPr lang="th-TH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GB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of understanding before beginning your project</a:t>
            </a:r>
            <a:endParaRPr lang="th-TH" sz="4000" b="1" dirty="0">
              <a:solidFill>
                <a:srgbClr val="0070C0"/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29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209800"/>
            <a:ext cx="6801161" cy="266534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การวางแผนงานโครงการ</a:t>
            </a:r>
            <a:b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</a:b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ที่รับทุน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Global Grant</a:t>
            </a:r>
          </a:p>
          <a:p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PLAN YOUR</a:t>
            </a:r>
          </a:p>
          <a:p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GLOBAL GRANT</a:t>
            </a: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FUNDED PROJECT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E9DD9-AA86-4CDE-B3C4-B2335A1E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926" y="72185"/>
            <a:ext cx="8540061" cy="129112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พัฒนาแผนโครงการ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DEVELOP A PROJECT PLAN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ควรกำหนด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Calibri"/>
                <a:cs typeface="EucrosiaUPC" pitchFamily="18" charset="-34"/>
              </a:rPr>
              <a:t>   </a:t>
            </a:r>
            <a:endParaRPr lang="th-TH" sz="5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2" y="1363308"/>
            <a:ext cx="7519480" cy="236988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ผลกระทบที่ต้องการทำให้เกิดแก่ชุมชน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เป้าหมายและผลของโครงการที่วัดผลได้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การปฏิบัติที่จำเป็นในแต่ละขั้นตอนของโครงการ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972" y="3885588"/>
            <a:ext cx="7519480" cy="218521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impact you wish to have on the community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Measurable goals and outcomes of the project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Actions needed to implement each step of the project</a:t>
            </a:r>
            <a:endParaRPr lang="th-TH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21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395410"/>
            <a:ext cx="8861073" cy="216982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การมอบหมายหน้าที่รับผิดชอบเพื่อให้ทำงานครบถ้วนทุกสิ่ง</a:t>
            </a:r>
            <a:endParaRPr lang="th-TH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ควบคุมดูแลและเก็บข้อมูลในชุมชนที่รับประโยชน์</a:t>
            </a:r>
            <a:endParaRPr lang="th-TH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926" y="72185"/>
            <a:ext cx="8540061" cy="129112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พัฒนาแผนโครงการ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DEVELOP A PROJECT PLAN </a:t>
            </a: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ควรกำหนด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Calibri"/>
                <a:cs typeface="EucrosiaUPC" pitchFamily="18" charset="-34"/>
              </a:rPr>
              <a:t>   </a:t>
            </a:r>
            <a:endParaRPr lang="th-TH" sz="5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686" y="3632897"/>
            <a:ext cx="8540061" cy="350865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Assignment of responsibilities so that all work is covered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Ongoing monitoring and data collection in the benefiting community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03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938" y="1869544"/>
            <a:ext cx="8540061" cy="144655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Browallia New"/>
              </a:rPr>
              <a:t>ทางเลือกที่เป็นไปได้หากกิจกรรมไม่ได้รับผลกระทบตามที่ต้องการ</a:t>
            </a:r>
            <a:endParaRPr lang="th-TH" sz="4400" b="1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926" y="72185"/>
            <a:ext cx="8540061" cy="129112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พัฒนาแผนโครงการ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DEVELOP A PROJECT PLAN </a:t>
            </a: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ควรกำหนด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Calibri"/>
                <a:cs typeface="EucrosiaUPC" pitchFamily="18" charset="-34"/>
              </a:rPr>
              <a:t>   </a:t>
            </a:r>
            <a:endParaRPr lang="th-TH" sz="5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938" y="3576109"/>
            <a:ext cx="8540062" cy="144655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Possible alternative approaches if activities do not yield the desired impact</a:t>
            </a:r>
            <a:endParaRPr lang="th-TH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77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377AB-5158-4815-A1D5-AE3A7770CA64}"/>
              </a:ext>
            </a:extLst>
          </p:cNvPr>
          <p:cNvSpPr txBox="1"/>
          <p:nvPr/>
        </p:nvSpPr>
        <p:spPr>
          <a:xfrm>
            <a:off x="1" y="316318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การทำ </a:t>
            </a:r>
            <a:r>
              <a:rPr lang="en-US" sz="72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Global Grant </a:t>
            </a:r>
            <a:endParaRPr lang="th-TH" sz="7200" b="1" dirty="0">
              <a:solidFill>
                <a:srgbClr val="0070C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A7990-0271-4233-B5FC-F20B9C6BE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8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2764972"/>
            <a:ext cx="6801161" cy="132805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th-TH" sz="4400" b="1" i="0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แผนงานของโครงการ</a:t>
            </a:r>
          </a:p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Project Plan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8033B-702F-4561-9F98-02DC198F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262059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จัดทำกำหนดเวลา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Create a timeline</a:t>
            </a:r>
            <a:endParaRPr lang="th-TH" sz="5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047" y="1562308"/>
            <a:ext cx="7354110" cy="209288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การ</a:t>
            </a: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ประเมินชุมชน</a:t>
            </a:r>
            <a:endParaRPr lang="th-TH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การ</a:t>
            </a: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ประชุมคณะกรรมการโครงการ</a:t>
            </a:r>
            <a:endParaRPr lang="th-TH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การฝึกอบรม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7047" y="3861286"/>
            <a:ext cx="7354110" cy="193899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Community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Project committee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Training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21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685" y="1339277"/>
            <a:ext cx="8051472" cy="263149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การประชุมที่สำคัญร่วมกับชุมชนที่รับประโยชน์และองค์กรที่ให้ความร่วมมือ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การประชุมติดตามงาน การสนทนา และการทำสัญญาตกลง</a:t>
            </a:r>
            <a:endParaRPr lang="th-TH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926" y="262059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จัดทำกำหนดเวลา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Create a timeline</a:t>
            </a:r>
            <a:endParaRPr lang="th-TH" sz="5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685" y="3995134"/>
            <a:ext cx="8540061" cy="175432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Major meetings with the benefiting community and cooperating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Follow-up on meetings, conversations, and agreements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35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8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9479" y="1529046"/>
            <a:ext cx="8253508" cy="198515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การสื่อสารตามกำหนดกับผู้อุปถัมภ์ ผู้รับประโยชน์ องค์กรที่ให้ความร่วมมือ และผู้มีส่วนได้เสียอื่นๆ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ระยะเวลาการดำเนินการโครงการและเกณฑ์มาตรฐาน</a:t>
            </a:r>
            <a:endParaRPr lang="th-TH" sz="3600" b="1" dirty="0">
              <a:solidFill>
                <a:srgbClr val="005DAA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926" y="262059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จัดทำกำหนดเวลา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Create a timeline</a:t>
            </a:r>
            <a:endParaRPr lang="th-TH" sz="5400" b="1" i="0" dirty="0">
              <a:solidFill>
                <a:schemeClr val="accent4">
                  <a:lumMod val="50000"/>
                </a:schemeClr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479" y="3703974"/>
            <a:ext cx="8253508" cy="230832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Scheduled communications to sponsors, beneficiaries, cooperating organizations, and any other stakeholders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Project implementation milestones and benchmarks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94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8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6033" y="1708928"/>
            <a:ext cx="7966954" cy="216982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การควบคุมดูแลอย่างต่อเนื่องตลอดทั้งโครงการ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การประเมินในช่วงกลางและเมื่อสิ้นสุดโครงการ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26" y="262059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จัดทำกำหนดเวลา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Create a timeline</a:t>
            </a:r>
            <a:endParaRPr lang="th-TH" sz="5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033" y="3899990"/>
            <a:ext cx="7966954" cy="193899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Ongoing monitoring throughout the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Evaluation in the middle and at the end of the project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98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5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B267-D5D3-49DC-90B1-D24D15E4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ทำงานเป็นทีม</a:t>
            </a:r>
            <a:r>
              <a:rPr lang="en-US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– work as a team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7413-7203-4C9B-8C38-D7C7C40C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778000"/>
            <a:ext cx="8149167" cy="49022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The host and international sponsors each have a project committee of at least three Rotary members.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ผู้อุปถัมภ์เจ้าภาพและต่างประเทศแต่ละคณะมีคณะกรรมการโครงการของสมาชิกโรตารีอย่างน้อยสามคน</a:t>
            </a:r>
          </a:p>
        </p:txBody>
      </p:sp>
    </p:spTree>
    <p:extLst>
      <p:ext uri="{BB962C8B-B14F-4D97-AF65-F5344CB8AC3E}">
        <p14:creationId xmlns:p14="http://schemas.microsoft.com/office/powerpoint/2010/main" val="95090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B267-D5D3-49DC-90B1-D24D15E4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ทำงานเป็นทีม</a:t>
            </a:r>
            <a:r>
              <a:rPr lang="en-US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– work as a team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7413-7203-4C9B-8C38-D7C7C40C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460500"/>
            <a:ext cx="8763000" cy="52197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Each sponsor designates one primary contact to be responsible for all grant-related correspondence with Rotary.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ผู้อุปถัมภ์แต่ละรายกำหนดรายชื่อ</a:t>
            </a:r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Primary Contact </a:t>
            </a:r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หนึ่งรายเพื่อรับผิดชอบในการโต้ตอบทั้งหมดที่เกี่ยวข้องกับทุนสนับสนุนกับโรตารี</a:t>
            </a:r>
          </a:p>
        </p:txBody>
      </p:sp>
    </p:spTree>
    <p:extLst>
      <p:ext uri="{BB962C8B-B14F-4D97-AF65-F5344CB8AC3E}">
        <p14:creationId xmlns:p14="http://schemas.microsoft.com/office/powerpoint/2010/main" val="3632281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B267-D5D3-49DC-90B1-D24D15E4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วางแผนเพื่อความต่อเนื่อง</a:t>
            </a:r>
            <a:r>
              <a:rPr lang="en-US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Plan for continuity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7413-7203-4C9B-8C38-D7C7C40C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460500"/>
            <a:ext cx="8763000" cy="5219700"/>
          </a:xfrm>
        </p:spPr>
        <p:txBody>
          <a:bodyPr/>
          <a:lstStyle/>
          <a:p>
            <a:r>
              <a:rPr lang="th-TH" sz="4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คณะกรรมการที่มีความมุ่งมั่นในโครงการและคาดว่าจะสามารถมีส่วนร่วมตลอดอายุของทุนสนับสนุน</a:t>
            </a:r>
          </a:p>
          <a:p>
            <a:r>
              <a:rPr lang="en-US" sz="44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your committee who are committed to the project and expect to be able to stay involved through the life of the grant. </a:t>
            </a:r>
          </a:p>
          <a:p>
            <a:pPr marL="0" indent="0">
              <a:buNone/>
            </a:pPr>
            <a:endParaRPr lang="th-TH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3741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B267-D5D3-49DC-90B1-D24D15E4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วางแผนเพื่อความต่อเนื่อง</a:t>
            </a:r>
            <a:r>
              <a:rPr lang="en-US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Plan for continuity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7413-7203-4C9B-8C38-D7C7C40C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460500"/>
            <a:ext cx="8763000" cy="5219700"/>
          </a:xfrm>
        </p:spPr>
        <p:txBody>
          <a:bodyPr/>
          <a:lstStyle/>
          <a:p>
            <a:r>
              <a:rPr lang="th-TH" sz="4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ในบางครั้งสมาชิกคณะกรรมการโครงการไม่สามารถให้ทำหน้าที่ได้ ดังนั้นให้กำหนดกระบวนการสำหรับการแทนที่หากจำเป็น</a:t>
            </a:r>
          </a:p>
          <a:p>
            <a:r>
              <a:rPr lang="en-US" sz="44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At times, project committee members become unable to serve, so establish a process for replacing them if necessary.</a:t>
            </a:r>
          </a:p>
          <a:p>
            <a:pPr marL="0" indent="0">
              <a:buNone/>
            </a:pPr>
            <a:endParaRPr lang="th-TH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9238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B267-D5D3-49DC-90B1-D24D15E4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ตัดสินใจว่าใครจะทำอะไร</a:t>
            </a:r>
            <a:r>
              <a:rPr lang="en-US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Decide who will do what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7413-7203-4C9B-8C38-D7C7C40C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19200"/>
            <a:ext cx="8763000" cy="52197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Divide the key tasks from the project plan among your team and others. </a:t>
            </a:r>
          </a:p>
          <a:p>
            <a:r>
              <a:rPr lang="en-US" sz="36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Assign them to members of your team, cooperating organizations, community members, and others.</a:t>
            </a:r>
          </a:p>
          <a:p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แบ่งงานสำคัญจากแผนโครงการระหว่างทีมของท่านและคนอื่น ๆ </a:t>
            </a:r>
          </a:p>
          <a:p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มอบหมายให้สมาชิกของทีมของท่าน องค์กรที่ให้ความร่วมมืออสมาชิกชุมชนและอื่น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275738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377AB-5158-4815-A1D5-AE3A7770CA64}"/>
              </a:ext>
            </a:extLst>
          </p:cNvPr>
          <p:cNvSpPr txBox="1"/>
          <p:nvPr/>
        </p:nvSpPr>
        <p:spPr>
          <a:xfrm>
            <a:off x="1107361" y="2367171"/>
            <a:ext cx="59369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เลือกสถานที่ที่จะทำ / เลือกเรื่องที่จะทำ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A0AA0-F56B-4A00-A96C-71258ABB6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96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B267-D5D3-49DC-90B1-D24D15E4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หลีกเลี่ยงผลประโยชน์ทับซ้อน</a:t>
            </a:r>
            <a:r>
              <a:rPr lang="en-US" sz="3600" b="1" dirty="0"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Avoid conflicts of interest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7413-7203-4C9B-8C38-D7C7C40C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460500"/>
            <a:ext cx="8763000" cy="5219700"/>
          </a:xfrm>
        </p:spPr>
        <p:txBody>
          <a:bodyPr/>
          <a:lstStyle/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มันเป็นสิ่งสำคัญที่มีผู้นำชุมชนเข้ามาเกี่ยวข้องในโครงการของท่าน ต้องไม่มีใครที่จะได้รับผลประโยชน์ทางการเงินหรือเป็นการส่วนตัวทำหน้าที่ในคณะกรรมการโครงการของท่าน</a:t>
            </a:r>
          </a:p>
          <a:p>
            <a:r>
              <a:rPr lang="en-US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it’s important to have community leaders involved in your project, no one who would gain financially or personally may serve on your project committee.</a:t>
            </a:r>
            <a:endParaRPr lang="th-TH" sz="4000" b="1" dirty="0">
              <a:solidFill>
                <a:srgbClr val="0070C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0110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69" y="512078"/>
            <a:ext cx="8540061" cy="5632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ขอคำแนะนำจากผู้เชี่ยวชาญ</a:t>
            </a:r>
            <a:r>
              <a:rPr lang="en-US" sz="3600" b="1" dirty="0">
                <a:solidFill>
                  <a:schemeClr val="bg1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Get expert advice</a:t>
            </a:r>
            <a:endParaRPr lang="th-TH" sz="3600" b="1" i="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C9D4-886E-41FB-87A9-09C1AC29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33" y="1557867"/>
            <a:ext cx="8676931" cy="425423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0070C0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Qualified club members (e.g., consult a civil engineer for a water project)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สมาชิกสโมสรที่มีคุณสมบัติ (เช่นปรึกษาวิศวกรโยธาในโครงการน้ำ)</a:t>
            </a:r>
          </a:p>
        </p:txBody>
      </p:sp>
    </p:spTree>
    <p:extLst>
      <p:ext uri="{BB962C8B-B14F-4D97-AF65-F5344CB8AC3E}">
        <p14:creationId xmlns:p14="http://schemas.microsoft.com/office/powerpoint/2010/main" val="24130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69" y="512078"/>
            <a:ext cx="8540061" cy="5632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ขอคำแนะนำจากผู้เชี่ยวชาญ</a:t>
            </a:r>
            <a:r>
              <a:rPr lang="en-US" sz="3600" b="1" dirty="0">
                <a:solidFill>
                  <a:schemeClr val="bg1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Get expert advice</a:t>
            </a:r>
            <a:endParaRPr lang="th-TH" sz="3600" b="1" i="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C9D4-886E-41FB-87A9-09C1AC29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33" y="1473200"/>
            <a:ext cx="8676931" cy="433890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0070C0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Cooperating organizations that have the technical expertise and resources to help you develop and implement the project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องค์กรให้ความร่วมมือที่มีความเชี่ยวชาญและทรัพยากรด้านเทคนิคที่จะช่วยคุณพัฒนาและดำเนินโครงการ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6973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69" y="512078"/>
            <a:ext cx="8540061" cy="5632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ขอคำแนะนำจากผู้เชี่ยวชาญ</a:t>
            </a:r>
            <a:r>
              <a:rPr lang="en-US" sz="3600" b="1" dirty="0">
                <a:solidFill>
                  <a:schemeClr val="bg1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Get expert advice</a:t>
            </a:r>
            <a:endParaRPr lang="th-TH" sz="3600" b="1" i="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C9D4-886E-41FB-87A9-09C1AC29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68" y="1472406"/>
            <a:ext cx="8676931" cy="4525963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 Rotarian Action Group (RAG) related to your project</a:t>
            </a:r>
          </a:p>
          <a:p>
            <a:r>
              <a:rPr lang="en-US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Regional grants officers, who can advise you on project design and assess grant ideas for eligibility</a:t>
            </a:r>
          </a:p>
          <a:p>
            <a:r>
              <a:rPr lang="en-US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Rotarian Action Group (RAG) </a:t>
            </a:r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ที่เกี่ยวข้องกับโครงการของท่าน</a:t>
            </a:r>
          </a:p>
          <a:p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จ้าหน้าที่ทุนสนับสนุนระดับภูมิภาคที่สามารถให้คำแนะนำเกี่ยวกับการออกแบบโครงการและแนวทางการประเมินทุนสนับสนุนเพื่อให้ได้สิทธิ์</a:t>
            </a:r>
          </a:p>
        </p:txBody>
      </p:sp>
    </p:spTree>
    <p:extLst>
      <p:ext uri="{BB962C8B-B14F-4D97-AF65-F5344CB8AC3E}">
        <p14:creationId xmlns:p14="http://schemas.microsoft.com/office/powerpoint/2010/main" val="31989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69" y="512078"/>
            <a:ext cx="8540061" cy="5632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ขอคำแนะนำจากผู้เชี่ยวชาญ</a:t>
            </a:r>
            <a:r>
              <a:rPr lang="en-US" sz="3600" b="1" dirty="0">
                <a:solidFill>
                  <a:schemeClr val="bg1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Get expert advice</a:t>
            </a:r>
            <a:endParaRPr lang="th-TH" sz="3600" b="1" i="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C9D4-886E-41FB-87A9-09C1AC29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68" y="1472406"/>
            <a:ext cx="8676931" cy="4525963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Rotary’s staff area of focus managers, who can help you craft grant eligible project plans and offer guidance on best practices in the areas of focus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ผู้จัดการ </a:t>
            </a:r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Rotary’s staff area of focus </a:t>
            </a:r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ซึ่งสามารถช่วยจัดทำแผนโครงการให้ได้สิทธ์ในทุนสนับสนุนและให้คำแนะนำเกี่ยวกับแนวทางปฏิบัติที่ดีที่สุดในเรื่องที่เน้นสำคัญ</a:t>
            </a:r>
            <a:b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3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69" y="512078"/>
            <a:ext cx="8540061" cy="5632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ขอคำแนะนำจากผู้เชี่ยวชาญ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- </a:t>
            </a:r>
            <a:r>
              <a:rPr lang="en-GB" sz="36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Get expert advice</a:t>
            </a:r>
            <a:endParaRPr lang="th-TH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C9D4-886E-41FB-87A9-09C1AC29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68" y="1472406"/>
            <a:ext cx="8676931" cy="4525963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The Cadre of Technical Advisers can offer technical expertise and they evaluate larger grant-funded projects for The Rotary Foundation Trustees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คณะที่ปรึกษาด้านเทคนิคสามารถเสนอความเชี่ยวชาญด้านเทคนิคและประเมินโครงการขนาดใหญ่ที่ได้รับทุนสนับสนุนให้กับคณะกรรมการมูลนิธิโรตารี</a:t>
            </a:r>
          </a:p>
        </p:txBody>
      </p:sp>
    </p:spTree>
    <p:extLst>
      <p:ext uri="{BB962C8B-B14F-4D97-AF65-F5344CB8AC3E}">
        <p14:creationId xmlns:p14="http://schemas.microsoft.com/office/powerpoint/2010/main" val="17658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93070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บ่งชี้ผลลัพธ์ที่วัดผลได้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IDENTIFY MEASURABLE OUTCOMES</a:t>
            </a:r>
            <a:endParaRPr lang="th-TH" sz="4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859" y="1669775"/>
            <a:ext cx="7957225" cy="455509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ใช้ภาคผนวกการวางแผนติดตามและประเมินผลโครงการ</a:t>
            </a:r>
            <a:r>
              <a:rPr lang="en-US" sz="40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Global Grant </a:t>
            </a:r>
            <a:r>
              <a:rPr lang="th-TH" sz="40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เพื่อหาข้อมูลที่วัดผลได้และพัฒนาแผนการประเมินผล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Use the Global Grant Monitoring and</a:t>
            </a:r>
            <a:r>
              <a:rPr lang="th-TH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Evaluation Plan Supplement to find</a:t>
            </a:r>
            <a:r>
              <a:rPr lang="th-TH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measurable</a:t>
            </a:r>
            <a:r>
              <a:rPr lang="th-TH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data points and develop your evaluation plan.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09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8E4A-C18B-420B-B9F6-AA1523CA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79437"/>
            <a:ext cx="8763000" cy="5334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บ่งชี้ผลลัพธ์ที่วัดผลได้</a:t>
            </a:r>
            <a:r>
              <a:rPr lang="en-US" sz="36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  <a:r>
              <a:rPr lang="en-GB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IDENTIFY MEASURABLE OUTCOMES</a:t>
            </a:r>
            <a:endParaRPr lang="th-TH" sz="3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708F-BBF2-4F49-91BF-D8B75F79A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666"/>
            <a:ext cx="8229600" cy="4525963"/>
          </a:xfrm>
        </p:spPr>
        <p:txBody>
          <a:bodyPr/>
          <a:lstStyle/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เจาะจงว่าใครจะได้ประโยชน์จากโครงการของคุณและพวกเขาจะได้ประโยชน์อะไรบ้าง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ใช้การประเมินชุมชนของคุณเพื่อสร้างข้อมูลพื้นฐานและกำหนดมาตรฐานเพื่อวัดความก้าวหน้าของคุณในระหว่างและหลังโครงการ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ระบุวิธีการวัดของคุณ</a:t>
            </a:r>
          </a:p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สร้างไทม์ไลน์</a:t>
            </a:r>
          </a:p>
        </p:txBody>
      </p:sp>
    </p:spTree>
    <p:extLst>
      <p:ext uri="{BB962C8B-B14F-4D97-AF65-F5344CB8AC3E}">
        <p14:creationId xmlns:p14="http://schemas.microsoft.com/office/powerpoint/2010/main" val="4284374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93070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บ่งชี้ผลลัพธ์ที่วัดผลได้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IDENTIFY MEASURABLE OUTCOMES</a:t>
            </a:r>
            <a:endParaRPr lang="th-TH" sz="4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927" y="1414942"/>
            <a:ext cx="8540060" cy="255454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spcAft>
                <a:spcPts val="1200"/>
              </a:spcAft>
            </a:pP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ตั้งงบประมาณ </a:t>
            </a:r>
            <a:r>
              <a:rPr lang="en-US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5-10%</a:t>
            </a: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 ของเงินทุนโครงการเพื่อเป็นค่าใช้จ่ายในการประเมินผล เช่น ค่าเดินทางในท้องถิ่น ค่าบริการของบุคคลหรือองค์กรและวัสดุอุปกรณ์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26" y="3994785"/>
            <a:ext cx="8540060" cy="175432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Budget 5 to 10 percent of project funds to cover evaluation expenses, such as local travel, services rendered by individuals or agencies, and supplies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0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uiExpand="1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78080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สร้างแผนการเงิน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CREATE A FINANCIAL PLAN</a:t>
            </a:r>
            <a:endParaRPr lang="th-TH" sz="4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404" y="1416776"/>
            <a:ext cx="7500848" cy="209288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เบิกจ่ายเงินทุนสนับสนุนอย่างถูกต้องในระหว่างดำเนินโครงการ</a:t>
            </a:r>
            <a:endParaRPr lang="th-TH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จัดทำบันทึกการเงินอย่างละเอียด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1404" y="3662057"/>
            <a:ext cx="7500848" cy="255454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Disburse grant funds properly during project implementation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Keep thorough financial records</a:t>
            </a:r>
            <a:endParaRPr lang="th-TH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endParaRPr lang="th-TH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12123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F0C75-CE02-466C-8CAF-180D6C67E5E5}"/>
              </a:ext>
            </a:extLst>
          </p:cNvPr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hlinkClick r:id="rId3" action="ppaction://hlinkfile"/>
              </a:rPr>
              <a:t>Global Grants Community Assessment</a:t>
            </a:r>
            <a:endParaRPr lang="th-TH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CFA4F-E6FC-41E9-95D5-D0933DCF0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3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78080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สร้างแผนการเงิน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CREATE A FINANCIAL PLAN</a:t>
            </a:r>
            <a:endParaRPr lang="th-TH" sz="4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404" y="1761550"/>
            <a:ext cx="7500848" cy="13234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spcAft>
                <a:spcPts val="1200"/>
              </a:spcAft>
            </a:pP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บริหารจัดการบัญชีธนาคารที่ควบคุมโดยสโมสรหรือภาค</a:t>
            </a:r>
            <a:endParaRPr lang="th-TH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404" y="3712769"/>
            <a:ext cx="7500848" cy="13234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spcAft>
                <a:spcPts val="1200"/>
              </a:spcAft>
            </a:pP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Manage a club- or district-controlled bank account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37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uiExpan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34805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การหาทุน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Develop a budget</a:t>
            </a:r>
            <a:endParaRPr lang="th-TH" sz="4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41" y="2029780"/>
            <a:ext cx="8064229" cy="79406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lnSpc>
                <a:spcPct val="114000"/>
              </a:lnSpc>
              <a:spcAft>
                <a:spcPts val="1200"/>
              </a:spcAft>
            </a:pPr>
            <a:r>
              <a:rPr lang="th-TH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en-US" sz="4000" b="1" dirty="0">
                <a:solidFill>
                  <a:srgbClr val="6633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DDF </a:t>
            </a: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– จะได้สมทบ </a:t>
            </a:r>
            <a:r>
              <a:rPr lang="en-US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80% </a:t>
            </a: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จากกองทุนโลก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841" y="3610823"/>
            <a:ext cx="8064229" cy="13234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District Designated Funds — matched 80 percent by the World Fund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56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uiExpand="1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34805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การหาทุน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Develop a budget</a:t>
            </a:r>
            <a:endParaRPr lang="th-TH" sz="4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758" y="1372931"/>
            <a:ext cx="8302146" cy="219752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663300"/>
                </a:solidFill>
                <a:ea typeface="Calibri"/>
                <a:cs typeface="Browallia New"/>
              </a:rPr>
              <a:t>การบริจาคเงินสดของสมาชิกโรตา</a:t>
            </a:r>
            <a:r>
              <a:rPr lang="th-TH" sz="40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รี – การบริจาคเงินสดให้แก่มูลนิธิโรตารีหรือการหาทุนโดยสมาชิกโรตารีจะไม่ได้สมทบจากกองทุนโลก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758" y="3718906"/>
            <a:ext cx="8064229" cy="255454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Rotary member cash contributions — outright gifts to The Rotary Foundation from Rotary members or funds raised by Rotary members are </a:t>
            </a:r>
            <a:r>
              <a:rPr lang="en-US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not </a:t>
            </a: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matched by the World Fund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5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uiExpand="1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944" y="1219246"/>
            <a:ext cx="8505164" cy="268881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lnSpc>
                <a:spcPct val="114000"/>
              </a:lnSpc>
              <a:spcAft>
                <a:spcPts val="1200"/>
              </a:spcAft>
            </a:pPr>
            <a:r>
              <a:rPr lang="th-TH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3600" b="1" dirty="0">
                <a:solidFill>
                  <a:srgbClr val="6633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การบริจาคเงินสดจากผู้ที่มิได้เป็นสมาชิก </a:t>
            </a:r>
            <a:r>
              <a:rPr lang="th-TH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 </a:t>
            </a:r>
            <a:r>
              <a:rPr lang="th-TH" sz="36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– การบริจาคเงินเข้าบัญชีโครงการหรือบริจาคให้มูลนิธิโรตารีจากองค์กรหรือภาคส่วนอื่น (ไม่นับรวมองค์กรที่ให้ความร่วมมือหรือผู้รับประโยชน์จากโครงการ) ไม่ได้รับเงินสมทบจากกองทุนโลก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969" y="73335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การหาทุน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Develop a budget</a:t>
            </a:r>
            <a:endParaRPr lang="th-TH" sz="4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962" y="3860873"/>
            <a:ext cx="8505164" cy="286232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Non</a:t>
            </a:r>
            <a:r>
              <a:rPr lang="th-TH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en-GB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member cash contributions </a:t>
            </a:r>
            <a:r>
              <a:rPr lang="en-GB" sz="36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— donations to the project account or to The Rotary Foundation from other organizations or parties (not including cooperating organizations or beneficiaries of the project</a:t>
            </a:r>
            <a:r>
              <a:rPr lang="th-TH" sz="36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are not</a:t>
            </a:r>
            <a:r>
              <a:rPr lang="en-GB" sz="36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matched by the World Fund</a:t>
            </a:r>
            <a:endParaRPr lang="th-TH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48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944" y="1219246"/>
            <a:ext cx="8505164" cy="268881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lnSpc>
                <a:spcPct val="114000"/>
              </a:lnSpc>
              <a:spcAft>
                <a:spcPts val="1200"/>
              </a:spcAft>
            </a:pPr>
            <a:r>
              <a:rPr lang="th-TH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ผู้บริจาคต้องไม่มีผลประโยชน์ทับซ้อนตามที่กำหนดไว้ในนโยบายผลประโยชน์ทับซ้อนของมูลนิธิ </a:t>
            </a:r>
            <a:r>
              <a:rPr lang="en-US" sz="36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Directed</a:t>
            </a: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6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gifts </a:t>
            </a: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สามารถใช้ขั้นต่ำ $ 15,000 และไม่ได้รับสมทบจากกองทุนโลก</a:t>
            </a:r>
            <a:endParaRPr lang="th-TH" sz="3600" b="1" dirty="0">
              <a:solidFill>
                <a:srgbClr val="005D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926" y="134805"/>
            <a:ext cx="8540061" cy="11079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การหาทุน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Develop a budget</a:t>
            </a:r>
            <a:endParaRPr lang="th-TH" sz="4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67" y="3929292"/>
            <a:ext cx="8437240" cy="230832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Directed gifts </a:t>
            </a:r>
            <a:r>
              <a:rPr lang="en-US" sz="3600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— Donors must not have a conflict of interest as defined in the Foundation’s conflict of interest policy. Directed gifts are used in $15,000 increments and do not receive a World Fund match.</a:t>
            </a:r>
            <a:endParaRPr lang="th-TH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4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927" y="6079923"/>
            <a:ext cx="8613513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sz="1700" spc="100" dirty="0">
              <a:solidFill>
                <a:srgbClr val="01B4E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927" y="2412454"/>
            <a:ext cx="6801161" cy="260840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th-TH" sz="6000" b="1" dirty="0">
                <a:solidFill>
                  <a:schemeClr val="accent4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  <a:t>การสมัครขอรับทุน</a:t>
            </a:r>
            <a:br>
              <a:rPr lang="th-TH" sz="6000" b="1" dirty="0">
                <a:solidFill>
                  <a:schemeClr val="accent4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</a:b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  <a:t>Global Grant</a:t>
            </a:r>
          </a:p>
          <a:p>
            <a:pPr>
              <a:lnSpc>
                <a:spcPct val="90000"/>
              </a:lnSpc>
            </a:pPr>
            <a:r>
              <a:rPr lang="en-US" sz="6000" b="1" i="0" dirty="0">
                <a:solidFill>
                  <a:schemeClr val="accent4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Apply for a Global Grant</a:t>
            </a:r>
            <a:endParaRPr lang="th-TH" sz="6000" b="1" i="0" dirty="0">
              <a:solidFill>
                <a:schemeClr val="accent4">
                  <a:lumMod val="50000"/>
                </a:schemeClr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9CD4D-284B-4584-B37A-E2C9D7D4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7CB46-EB90-4584-BD2C-70A4F4FF985F}"/>
              </a:ext>
            </a:extLst>
          </p:cNvPr>
          <p:cNvSpPr txBox="1"/>
          <p:nvPr/>
        </p:nvSpPr>
        <p:spPr>
          <a:xfrm>
            <a:off x="0" y="281093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การใช้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Grant Center</a:t>
            </a:r>
            <a:endParaRPr lang="th-TH" sz="5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7C50E-3131-4172-9B55-39DE637F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67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68096" y="1"/>
          <a:ext cx="9212096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395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พิจารณา</a:t>
                      </a:r>
                      <a:b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ใบสมัคร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แก้ไข</a:t>
                      </a:r>
                      <a:b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ใบสมัคร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ลงนามรับรอง</a:t>
                      </a:r>
                      <a:b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ใบสมัคร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756">
                <a:tc>
                  <a:txBody>
                    <a:bodyPr/>
                    <a:lstStyle/>
                    <a:p>
                      <a:pPr marL="85725" indent="0"/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ผู้ติดต่อโครงการเบื้องต้น</a:t>
                      </a:r>
                      <a:endParaRPr lang="th-TH" sz="2400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56">
                <a:tc>
                  <a:txBody>
                    <a:bodyPr/>
                    <a:lstStyle/>
                    <a:p>
                      <a:pPr marL="85725" indent="0"/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นายกสโมสร</a:t>
                      </a:r>
                      <a:endParaRPr lang="th-TH" sz="2400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r>
                        <a:rPr lang="en-US" sz="3600" b="0" dirty="0">
                          <a:solidFill>
                            <a:srgbClr val="005DAA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*</a:t>
                      </a:r>
                      <a:endParaRPr lang="th-TH" sz="3600" b="0" dirty="0">
                        <a:solidFill>
                          <a:srgbClr val="005DAA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756">
                <a:tc>
                  <a:txBody>
                    <a:bodyPr/>
                    <a:lstStyle/>
                    <a:p>
                      <a:pPr marL="85725" indent="0"/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เหรัญญิกสโมสร</a:t>
                      </a:r>
                      <a:endParaRPr lang="th-TH" sz="2400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56">
                <a:tc>
                  <a:txBody>
                    <a:bodyPr/>
                    <a:lstStyle/>
                    <a:p>
                      <a:pPr marL="85725" indent="0"/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ประธานมูลนิธิโรตารีภาค</a:t>
                      </a:r>
                      <a:endParaRPr lang="th-TH" sz="2400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56">
                <a:tc>
                  <a:txBody>
                    <a:bodyPr/>
                    <a:lstStyle/>
                    <a:p>
                      <a:pPr marL="85725" indent="0"/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ผู้ว่าการภาค</a:t>
                      </a:r>
                      <a:endParaRPr lang="th-TH" sz="2400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r>
                        <a:rPr lang="en-US" sz="3600" b="0" dirty="0">
                          <a:solidFill>
                            <a:srgbClr val="005DAA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**</a:t>
                      </a:r>
                      <a:endParaRPr lang="th-TH" sz="3600" b="0" dirty="0">
                        <a:solidFill>
                          <a:srgbClr val="005DAA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756">
                <a:tc>
                  <a:txBody>
                    <a:bodyPr/>
                    <a:lstStyle/>
                    <a:p>
                      <a:pPr marL="85725" indent="0"/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ประธานคณะอนุกรรมการดูแลกองทุนภาค</a:t>
                      </a:r>
                      <a:endParaRPr lang="th-TH" sz="2400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6756">
                <a:tc>
                  <a:txBody>
                    <a:bodyPr/>
                    <a:lstStyle/>
                    <a:p>
                      <a:pPr marL="85725" indent="0"/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คณะอนุกรรมการ</a:t>
                      </a:r>
                      <a:r>
                        <a:rPr lang="en-US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 District Grant</a:t>
                      </a:r>
                      <a:endParaRPr lang="th-TH" sz="2400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6756"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Calibri"/>
                          <a:cs typeface="Browallia New"/>
                        </a:rPr>
                        <a:t>ประธานคณะอนุกรรมการทุนการศึกษา       ของภาค</a:t>
                      </a:r>
                      <a:endParaRPr lang="th-TH" sz="2400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5DA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itchFamily="34" charset="-34"/>
                          <a:ea typeface="Calibri"/>
                          <a:cs typeface="Browallia New" pitchFamily="34" charset="-34"/>
                          <a:sym typeface="Wingdings"/>
                        </a:rPr>
                        <a:t></a:t>
                      </a:r>
                      <a:endParaRPr lang="th-TH" sz="3600" b="1" dirty="0">
                        <a:solidFill>
                          <a:srgbClr val="005DA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43" y="6382008"/>
            <a:ext cx="40178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826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1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7" y="117889"/>
            <a:ext cx="8540061" cy="13111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การไม่มีสิทธิได้รับทุนสนับสนุน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GRANT INELIGIBILITY</a:t>
            </a:r>
            <a:endParaRPr lang="th-TH" sz="48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106796"/>
            <a:ext cx="9144000" cy="336245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โครงการไม่เหมาะสมกับเรื่องเน้นความสำคัญของโรตารี</a:t>
            </a:r>
          </a:p>
          <a:p>
            <a:pPr marL="571500" indent="-5715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โครงการมีความเสี่ยงสูงต่อความล้มเหลวหรือไม่ยั่งยืน </a:t>
            </a:r>
            <a:r>
              <a:rPr lang="en-US" sz="4000" b="1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pPr marL="571500" indent="-5715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project doesn’t fit any of Rotary’s areas of focus</a:t>
            </a:r>
          </a:p>
          <a:p>
            <a:pPr marL="571500" indent="-5715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project has a high risk of failure or isn’t sustainable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71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094" y="-125408"/>
            <a:ext cx="6016817" cy="777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1" y="16002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Start with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Encourage local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Provide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Buy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Find local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Measure your success</a:t>
            </a:r>
            <a:endParaRPr lang="en-GB" sz="3200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2625" y="177808"/>
            <a:ext cx="318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MAKE A SUSTAINABLE IMPACT</a:t>
            </a:r>
          </a:p>
        </p:txBody>
      </p:sp>
    </p:spTree>
    <p:extLst>
      <p:ext uri="{BB962C8B-B14F-4D97-AF65-F5344CB8AC3E}">
        <p14:creationId xmlns:p14="http://schemas.microsoft.com/office/powerpoint/2010/main" val="16669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7" y="117889"/>
            <a:ext cx="8540061" cy="13111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การไม่มีสิทธิได้รับทุนสนับสนุน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GRANT INELIGIBILITY</a:t>
            </a:r>
            <a:endParaRPr lang="th-TH" sz="48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806" y="1564929"/>
            <a:ext cx="8540061" cy="434734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โครงการเป็นประโยชน์ต่อโปรแกรมขององค์กรอื่น</a:t>
            </a:r>
          </a:p>
          <a:p>
            <a:pPr marL="571500" indent="-5715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ไม่ได้ทำการประเมินชุมชน</a:t>
            </a:r>
          </a:p>
          <a:p>
            <a:pPr marL="571500" indent="-5715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The project benefits another organization’s programs</a:t>
            </a:r>
          </a:p>
          <a:p>
            <a:pPr marL="571500" indent="-5715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 community assessment was not conducted</a:t>
            </a:r>
            <a:endParaRPr lang="th-TH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8889"/>
            <a:ext cx="9105912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หลังจากที่ยื่นใบสมัครทุน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Global Grant </a:t>
            </a: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After your global grant application is submitted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24" y="2036311"/>
            <a:ext cx="8327664" cy="278537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ให้รายละเอียดเกี่ยวกับบัญชีธนาคารของโครงการ</a:t>
            </a:r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ให้ชื่อสมาชิกโรตารีสองคนที่เป็นผู้มีอำนาจลงนาม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Provide the project bank account’s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Name two Rotary members as signatories</a:t>
            </a:r>
          </a:p>
        </p:txBody>
      </p:sp>
    </p:spTree>
    <p:extLst>
      <p:ext uri="{BB962C8B-B14F-4D97-AF65-F5344CB8AC3E}">
        <p14:creationId xmlns:p14="http://schemas.microsoft.com/office/powerpoint/2010/main" val="34036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CA619371-51F3-4F39-8C51-66BF48769D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The lifecycle of a Rotary grant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pic>
        <p:nvPicPr>
          <p:cNvPr id="23558" name="Picture 6" descr="lifecycle">
            <a:extLst>
              <a:ext uri="{FF2B5EF4-FFF2-40B4-BE49-F238E27FC236}">
                <a16:creationId xmlns:a16="http://schemas.microsoft.com/office/drawing/2014/main" id="{96860846-C86C-4C79-8F3A-30E6B1747A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3627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D45EBE-6C7E-4E1D-B907-00F849A19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80377"/>
              </p:ext>
            </p:extLst>
          </p:nvPr>
        </p:nvGraphicFramePr>
        <p:xfrm>
          <a:off x="914400" y="2819400"/>
          <a:ext cx="7696200" cy="3167920"/>
        </p:xfrm>
        <a:graphic>
          <a:graphicData uri="http://schemas.openxmlformats.org/drawingml/2006/table">
            <a:tbl>
              <a:tblPr/>
              <a:tblGrid>
                <a:gridCol w="1539240">
                  <a:extLst>
                    <a:ext uri="{9D8B030D-6E8A-4147-A177-3AD203B41FA5}">
                      <a16:colId xmlns:a16="http://schemas.microsoft.com/office/drawing/2014/main" val="170471352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4293420997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3832045415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410434728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352097156"/>
                    </a:ext>
                  </a:extLst>
                </a:gridCol>
              </a:tblGrid>
              <a:tr h="3509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5DAA"/>
                          </a:solidFill>
                          <a:effectLst/>
                        </a:rPr>
                        <a:t>Draft</a:t>
                      </a:r>
                    </a:p>
                  </a:txBody>
                  <a:tcPr marL="73751" marR="73751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5DAA"/>
                          </a:solidFill>
                          <a:effectLst/>
                        </a:rPr>
                        <a:t>Authorization</a:t>
                      </a:r>
                    </a:p>
                  </a:txBody>
                  <a:tcPr marL="73751" marR="73751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5DAA"/>
                          </a:solidFill>
                          <a:effectLst/>
                        </a:rPr>
                        <a:t>Submitted</a:t>
                      </a:r>
                    </a:p>
                  </a:txBody>
                  <a:tcPr marL="73751" marR="73751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5DAA"/>
                          </a:solidFill>
                          <a:effectLst/>
                        </a:rPr>
                        <a:t>Approved</a:t>
                      </a:r>
                    </a:p>
                  </a:txBody>
                  <a:tcPr marL="73751" marR="73751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5DAA"/>
                          </a:solidFill>
                          <a:effectLst/>
                        </a:rPr>
                        <a:t>Completion</a:t>
                      </a:r>
                    </a:p>
                  </a:txBody>
                  <a:tcPr marL="73751" marR="73751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531971"/>
                  </a:ext>
                </a:extLst>
              </a:tr>
              <a:tr h="26175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5DAA"/>
                          </a:solidFill>
                          <a:effectLst/>
                        </a:rPr>
                        <a:t>Rotary members plan a project or scholarship and build their grant application online </a:t>
                      </a:r>
                    </a:p>
                  </a:txBody>
                  <a:tcPr marL="40973" marR="40973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5DAA"/>
                          </a:solidFill>
                          <a:effectLst/>
                        </a:rPr>
                        <a:t>Club and district leaders review the application and authorize funding</a:t>
                      </a:r>
                    </a:p>
                  </a:txBody>
                  <a:tcPr marL="40973" marR="40973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5DAA"/>
                          </a:solidFill>
                          <a:effectLst/>
                        </a:rPr>
                        <a:t>The grant’s planners submit the application to The Rotary Foundation </a:t>
                      </a:r>
                    </a:p>
                  </a:txBody>
                  <a:tcPr marL="40973" marR="40973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5DAA"/>
                          </a:solidFill>
                          <a:effectLst/>
                        </a:rPr>
                        <a:t>If the grant is approved, the Foundation issues payment</a:t>
                      </a:r>
                    </a:p>
                  </a:txBody>
                  <a:tcPr marL="40973" marR="40973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5DAA"/>
                          </a:solidFill>
                          <a:effectLst/>
                        </a:rPr>
                        <a:t>Members carry out the project, reporting to the Foundation annually until the work or studies are finished and the grant is closed</a:t>
                      </a:r>
                    </a:p>
                  </a:txBody>
                  <a:tcPr marL="40973" marR="40973" marT="36876" marB="368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964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927" y="6079923"/>
            <a:ext cx="8613513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sz="1700" spc="100" dirty="0">
              <a:solidFill>
                <a:srgbClr val="01B4E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927" y="1673410"/>
            <a:ext cx="7072467" cy="410881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th-TH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ดำเนินการ </a:t>
            </a:r>
            <a:br>
              <a:rPr lang="th-TH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</a:br>
            <a:r>
              <a:rPr lang="th-TH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ควบคุมดูแล </a:t>
            </a:r>
            <a:br>
              <a:rPr lang="th-TH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</a:br>
            <a:r>
              <a:rPr lang="th-TH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และประเมินโครงการ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r>
              <a:rPr lang="en-GB" sz="5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IMPLEMENT, MONITOR,</a:t>
            </a:r>
          </a:p>
          <a:p>
            <a:r>
              <a:rPr lang="en-GB" sz="5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AND EVALUATE YOUR PROJECT</a:t>
            </a:r>
            <a:endParaRPr lang="th-TH" sz="60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CBFFD-E4DA-4507-8978-F80D5069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86799"/>
            <a:ext cx="8540061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การดำเนินโครงการ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PROJECT IMPLEMENTATION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95" y="1584385"/>
            <a:ext cx="8540061" cy="559127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ea typeface="Calibri"/>
                <a:cs typeface="Browallia New"/>
              </a:rPr>
              <a:t>สื่อสารระหว่างกันและกันกับชุมชนที่รับประโยชน์อย่างสม่ำเสมอเกี่ยวกับโครงการที่ได้รับทุนสนับสนุน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ea typeface="Calibri"/>
                <a:cs typeface="Browallia New"/>
              </a:rPr>
              <a:t>ติดต่อกับเจ้าหน้าที่ทุนสนับสนุนในภูมิภาคทันทีที่มีปัญหา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Communicate with each other and the benefiting community regularly about the grant-funded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Contact their regional grants officer as soon as questions arise</a:t>
            </a:r>
          </a:p>
          <a:p>
            <a:pPr marL="360363" indent="-360363">
              <a:spcAft>
                <a:spcPts val="750"/>
              </a:spcAft>
            </a:pP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37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86799"/>
            <a:ext cx="8540061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การดำเนินโครงการ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PROJECT IMPLEMENTATION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42" y="1584385"/>
            <a:ext cx="8277414" cy="491416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ขอรับการอนุมัติล่วงหน้าจากแต่ละฝ่ายและโรตารีเมื่อมี</a:t>
            </a:r>
            <a:b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การเปลี่ยนแปลงใดๆ เกี่ยวกับขอบเขตหรืองบประมาณ</a:t>
            </a:r>
            <a:b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ของโครงการ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รายงานต่อมูลนิธิทุกๆ </a:t>
            </a:r>
            <a:r>
              <a:rPr lang="en-US" sz="36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12</a:t>
            </a:r>
            <a:r>
              <a:rPr lang="th-TH" sz="36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เดือน</a:t>
            </a:r>
            <a:endParaRPr lang="en-US" sz="3600" b="1" dirty="0">
              <a:solidFill>
                <a:srgbClr val="005DAA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Get preapproval from each other and Rotary for any changes to the project’s scope or budget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Report to the Foundation every twelve months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65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43265"/>
            <a:ext cx="8540061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การควบคุมดูแลและประเมินผล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MONITORING AND EVALUATION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926" y="1363728"/>
            <a:ext cx="8724885" cy="467820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5DAA"/>
                </a:solidFill>
                <a:ea typeface="Calibri"/>
                <a:cs typeface="Browallia New"/>
              </a:rPr>
              <a:t>การควบคุมดูแลเป็นกระบวนการต่อเนื่องในการ</a:t>
            </a:r>
            <a:br>
              <a:rPr lang="th-TH" sz="3600" b="1" dirty="0">
                <a:solidFill>
                  <a:srgbClr val="005DAA"/>
                </a:solidFill>
                <a:ea typeface="Calibri"/>
                <a:cs typeface="Browallia New"/>
              </a:rPr>
            </a:br>
            <a:r>
              <a:rPr lang="th-TH" sz="3600" b="1" dirty="0">
                <a:solidFill>
                  <a:srgbClr val="005DAA"/>
                </a:solidFill>
                <a:ea typeface="Calibri"/>
                <a:cs typeface="Browallia New"/>
              </a:rPr>
              <a:t>เก็บข้อมูลเฉพาะเรื่องและใช้มาตรการรวมทั้งเป้าหมายที่ได้วางโครงร่างไว้แล้วในใบสมัครทุนสนับสนุนเพื่อเป็นการติดตามความก้าวหน้าของโครงการ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Monitoring is the continual process of collecting specific data, and it uses the measures and benchmarks you outlined in your grant application to track the progress of your project.</a:t>
            </a:r>
          </a:p>
        </p:txBody>
      </p:sp>
    </p:spTree>
    <p:extLst>
      <p:ext uri="{BB962C8B-B14F-4D97-AF65-F5344CB8AC3E}">
        <p14:creationId xmlns:p14="http://schemas.microsoft.com/office/powerpoint/2010/main" val="34057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43265"/>
            <a:ext cx="8540061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การควบคุมดูแลและประเมินผล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MONITORING AND EVALUATION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62" y="1922528"/>
            <a:ext cx="8316325" cy="372409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005DAA"/>
                </a:solidFill>
                <a:ea typeface="Calibri"/>
                <a:cs typeface="Browallia New"/>
              </a:rPr>
              <a:t>การประเมินผลคือ การประเมินว่าโครงการบรรลุวัตถุประสงค์ได้ดีเพียงใด</a:t>
            </a:r>
            <a:endParaRPr lang="en-US" sz="4400" b="1" dirty="0">
              <a:solidFill>
                <a:srgbClr val="005DAA"/>
              </a:solidFill>
              <a:ea typeface="Calibri"/>
              <a:cs typeface="Browallia New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Evaluation is an assessment of how well your project is achieving its objectives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h-TH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06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43265"/>
            <a:ext cx="8540061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การควบคุมดูแลและประเมินผล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MONITORING AND EVALUATION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62" y="1634661"/>
            <a:ext cx="8316325" cy="393954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ภาคผนวกการติดตามและประเมินผลจะมีคำอธิบายเกี่ยวกับคำศัพท์ต่างๆ ของโรตารี และตัวอย่างแผนการเฝ้าติดตาม</a:t>
            </a:r>
            <a:endParaRPr lang="en-US" sz="4000" b="1" dirty="0">
              <a:solidFill>
                <a:srgbClr val="005DAA"/>
              </a:solidFill>
              <a:ea typeface="Calibri"/>
              <a:cs typeface="Browallia New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monitoring and evaluation supplement includes definitions of Rotary’s terminology and a sample monitoring plan</a:t>
            </a:r>
          </a:p>
        </p:txBody>
      </p:sp>
    </p:spTree>
    <p:extLst>
      <p:ext uri="{BB962C8B-B14F-4D97-AF65-F5344CB8AC3E}">
        <p14:creationId xmlns:p14="http://schemas.microsoft.com/office/powerpoint/2010/main" val="42827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26" y="143265"/>
            <a:ext cx="8540061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การควบคุมดูแลและประเมินผล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MONITORING AND EVALUATION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62" y="1583862"/>
            <a:ext cx="8316325" cy="470898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ภาคผนวกทุนการศึกษาจะมีคำแนะนำเพิ่มเติมเกี่ยวกับการเฝ้าติดตามทุนการศึกษาที่ใช้ทุน</a:t>
            </a:r>
            <a:b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</a:br>
            <a:r>
              <a:rPr lang="en-US" sz="4000" b="1" dirty="0">
                <a:solidFill>
                  <a:srgbClr val="005DAA"/>
                </a:solidFill>
                <a:ea typeface="Calibri"/>
                <a:cs typeface="Browallia New"/>
              </a:rPr>
              <a:t>Global Grant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scholarships supplement includes additional recommendations for monitoring global grant scholarships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70C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22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88" y="209359"/>
            <a:ext cx="9105912" cy="10772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ทำให้เกิดผลกระทบในเรื่องที่เน้นความสำคัญ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- 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MAKING AN IMPACT</a:t>
            </a:r>
          </a:p>
          <a:p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IN OUR AREAS OF FOCUS</a:t>
            </a: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– เลือก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 </a:t>
            </a: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เรื่องที่อยากจะทำ</a:t>
            </a:r>
            <a:endParaRPr lang="th-TH" sz="32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860C7-951F-4472-AEDB-ADB5A8A13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66" y="1470313"/>
            <a:ext cx="5123867" cy="4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467" y="116724"/>
            <a:ext cx="8540061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ความโปร่งใสด้านการเงิน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FINANCIAL TRANSPARENCY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94" y="1705505"/>
            <a:ext cx="4451377" cy="436273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spcAft>
                <a:spcPts val="900"/>
              </a:spcAft>
            </a:pPr>
            <a:r>
              <a:rPr lang="th-TH" sz="2400" dirty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4000" dirty="0">
                <a:solidFill>
                  <a:srgbClr val="005DAA"/>
                </a:solidFill>
                <a:ea typeface="Calibri"/>
                <a:cs typeface="Browallia New"/>
              </a:rPr>
              <a:t>เปิดบัญชีธนาคาร</a:t>
            </a:r>
          </a:p>
          <a:p>
            <a:pPr marL="360363" indent="-360363">
              <a:spcAft>
                <a:spcPts val="900"/>
              </a:spcAft>
            </a:pPr>
            <a:r>
              <a:rPr lang="th-TH" sz="24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4000" dirty="0">
                <a:solidFill>
                  <a:srgbClr val="005DAA"/>
                </a:solidFill>
                <a:ea typeface="Calibri"/>
                <a:cs typeface="Browallia New"/>
              </a:rPr>
              <a:t>ทำตามกฎหมายท้องถิ่น</a:t>
            </a:r>
          </a:p>
          <a:p>
            <a:pPr marL="360363" indent="-360363">
              <a:spcAft>
                <a:spcPts val="900"/>
              </a:spcAft>
            </a:pPr>
            <a:r>
              <a:rPr lang="th-TH" sz="24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4000" dirty="0">
                <a:solidFill>
                  <a:srgbClr val="005DAA"/>
                </a:solidFill>
                <a:ea typeface="Calibri"/>
                <a:cs typeface="Browallia New"/>
              </a:rPr>
              <a:t>โอนและเบิกจ่ายเงินทุน</a:t>
            </a:r>
          </a:p>
          <a:p>
            <a:pPr marL="360363" indent="-360363">
              <a:spcAft>
                <a:spcPts val="900"/>
              </a:spcAft>
            </a:pPr>
            <a:r>
              <a:rPr lang="th-TH" sz="24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4000" dirty="0">
                <a:solidFill>
                  <a:srgbClr val="005DAA"/>
                </a:solidFill>
                <a:ea typeface="Calibri"/>
                <a:cs typeface="Browallia New"/>
              </a:rPr>
              <a:t>เก็บบันทึกการเงิน</a:t>
            </a:r>
          </a:p>
          <a:p>
            <a:pPr marL="360363" indent="-360363">
              <a:spcAft>
                <a:spcPts val="900"/>
              </a:spcAft>
            </a:pPr>
            <a:r>
              <a:rPr lang="th-TH" sz="24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4000" dirty="0">
                <a:solidFill>
                  <a:srgbClr val="005DAA"/>
                </a:solidFill>
                <a:ea typeface="Calibri"/>
                <a:cs typeface="Browallia New"/>
              </a:rPr>
              <a:t>เก็บรักษาเอกสาร</a:t>
            </a:r>
          </a:p>
          <a:p>
            <a:pPr marL="360363" indent="-360363">
              <a:spcAft>
                <a:spcPts val="900"/>
              </a:spcAft>
            </a:pPr>
            <a:r>
              <a:rPr lang="th-TH" sz="24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</a:t>
            </a:r>
            <a:r>
              <a:rPr lang="th-TH" sz="4000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  <a:sym typeface="Symbol"/>
              </a:rPr>
              <a:t>	</a:t>
            </a:r>
            <a:r>
              <a:rPr lang="th-TH" sz="4000" dirty="0">
                <a:solidFill>
                  <a:srgbClr val="005DAA"/>
                </a:solidFill>
                <a:ea typeface="Calibri"/>
                <a:cs typeface="Browallia New"/>
              </a:rPr>
              <a:t>ติดตามบัญชีรายการสิ่งของ</a:t>
            </a:r>
            <a:endParaRPr lang="th-TH" sz="4000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28271" y="1613974"/>
            <a:ext cx="4163939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 a bank account</a:t>
            </a:r>
          </a:p>
          <a:p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Follow local laws</a:t>
            </a:r>
          </a:p>
          <a:p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Transfer and disbursement of funds</a:t>
            </a:r>
          </a:p>
          <a:p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Keep financial records</a:t>
            </a:r>
          </a:p>
          <a:p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Retain documents</a:t>
            </a:r>
          </a:p>
          <a:p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Track inventory</a:t>
            </a:r>
          </a:p>
        </p:txBody>
      </p:sp>
    </p:spTree>
    <p:extLst>
      <p:ext uri="{BB962C8B-B14F-4D97-AF65-F5344CB8AC3E}">
        <p14:creationId xmlns:p14="http://schemas.microsoft.com/office/powerpoint/2010/main" val="42107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901"/>
            <a:ext cx="9105912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ทบทวน เยี่ยมเยียน และตรวจสอบ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REVIEWS, VISITS, AND AUDITS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124" y="1913655"/>
            <a:ext cx="8444434" cy="273151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th-TH" sz="3800" b="1" dirty="0">
                <a:solidFill>
                  <a:srgbClr val="663300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การพิจารณาด้านเทคนิค</a:t>
            </a:r>
            <a:r>
              <a:rPr lang="th-TH" sz="38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ในระหว่างช่วงเวลาที่มีการพิจารณาใบสมัคร</a:t>
            </a:r>
            <a:endParaRPr lang="en-US" sz="3800" b="1" dirty="0">
              <a:solidFill>
                <a:srgbClr val="005DAA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Technical review during the application review period</a:t>
            </a:r>
          </a:p>
        </p:txBody>
      </p:sp>
    </p:spTree>
    <p:extLst>
      <p:ext uri="{BB962C8B-B14F-4D97-AF65-F5344CB8AC3E}">
        <p14:creationId xmlns:p14="http://schemas.microsoft.com/office/powerpoint/2010/main" val="266970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901"/>
            <a:ext cx="9105912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ทบทวน เยี่ยมเยียน และตรวจสอบ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REVIEWS, VISITS, AND AUDITS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124" y="1525855"/>
            <a:ext cx="8444434" cy="457817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th-TH" sz="3800" b="1" dirty="0">
                <a:solidFill>
                  <a:srgbClr val="663300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ไปเยี่ยมที่ตั้งโครงการ</a:t>
            </a:r>
            <a:r>
              <a:rPr lang="th-TH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  <a:r>
              <a:rPr lang="th-TH" sz="38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การประเมินความเป็นไปได้ด้านเทคนิค ณ ที่ตั้งโครงการของโครงการที่ได้รับการเสนอโดยผู้มาเยือนทำการตรวจสอบที่ตั้งล่วงหน้า (เยี่ยมในระหว่างการทำโครงการ)</a:t>
            </a:r>
            <a:endParaRPr lang="en-US" sz="3800" b="1" dirty="0">
              <a:solidFill>
                <a:srgbClr val="005DAA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Site visits </a:t>
            </a:r>
            <a:r>
              <a:rPr lang="en-GB" sz="4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On-site evaluation of the technical feasibility of a proposed project by an advance site visitor. (Interim site visit)</a:t>
            </a:r>
          </a:p>
        </p:txBody>
      </p:sp>
    </p:spTree>
    <p:extLst>
      <p:ext uri="{BB962C8B-B14F-4D97-AF65-F5344CB8AC3E}">
        <p14:creationId xmlns:p14="http://schemas.microsoft.com/office/powerpoint/2010/main" val="21625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901"/>
            <a:ext cx="9105912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ทบทวน เยี่ยมเยียน และตรวจสอบ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REVIEWS, VISITS, AND AUDITS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124" y="1271855"/>
            <a:ext cx="8444434" cy="570925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th-TH" sz="3800" b="1" dirty="0">
                <a:solidFill>
                  <a:srgbClr val="663300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การตรวจสอบ</a:t>
            </a:r>
            <a:r>
              <a:rPr lang="th-TH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  <a:r>
              <a:rPr lang="th-TH" sz="38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ประเมิน การจัดการด้านการเงิน และดูแลทุนสนับสนุนซึ่ง </a:t>
            </a:r>
            <a:r>
              <a:rPr lang="en-US" sz="38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Cadre</a:t>
            </a:r>
            <a:r>
              <a:rPr lang="th-TH" sz="3800" b="1" dirty="0">
                <a:solidFill>
                  <a:srgbClr val="005DAA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จะพบปะและประชุม ณ ที่ตั้งโครงการร่วมกับผู้อุปถัมภ์และชุมชนที่รับประโยชน์</a:t>
            </a:r>
            <a:endParaRPr lang="en-US" sz="3800" b="1" dirty="0">
              <a:solidFill>
                <a:srgbClr val="005DAA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Audits — An evaluation of the financial management and oversight of grant funds, in which a cadre member meets on-site with the project sponsors and the benefiting community</a:t>
            </a:r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th-TH" sz="3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0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30F460-B992-416A-9CAD-A55F8C95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8400"/>
            <a:ext cx="9130423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927" y="6090556"/>
            <a:ext cx="8613513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sz="1700" spc="100" dirty="0">
              <a:solidFill>
                <a:srgbClr val="01B4E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926" y="2695754"/>
            <a:ext cx="7072467" cy="310585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th-TH" sz="6000" b="1" dirty="0">
                <a:solidFill>
                  <a:schemeClr val="accent4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  <a:t>รายงานความก้าวหน้า</a:t>
            </a:r>
            <a:br>
              <a:rPr lang="th-TH" sz="6000" b="1" dirty="0">
                <a:solidFill>
                  <a:schemeClr val="accent4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</a:br>
            <a:r>
              <a:rPr lang="th-TH" sz="6000" b="1" dirty="0">
                <a:solidFill>
                  <a:schemeClr val="accent4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  <a:t>และผลที่ได้รับ</a:t>
            </a:r>
          </a:p>
          <a:p>
            <a:pPr>
              <a:lnSpc>
                <a:spcPct val="85000"/>
              </a:lnSpc>
            </a:pPr>
            <a:r>
              <a:rPr lang="en-GB" sz="5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REPORT YOUR PROGRESS AND OUTCOME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38837-0B4D-41AE-BFA2-77E8658D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477000"/>
            <a:ext cx="2133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F56686-430A-47EB-A568-7325A2CADC2B}" type="slidenum">
              <a:rPr lang="en-US" altLang="en-US" sz="1400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320"/>
            <a:ext cx="9105912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รายงานทุน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Global Grant</a:t>
            </a:r>
            <a:endParaRPr lang="th-TH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GLOBAL GRANT REPORTS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393923"/>
            <a:ext cx="8123087" cy="468589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spcAft>
                <a:spcPts val="900"/>
              </a:spcAft>
            </a:pP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กำหนดการรายงาน </a:t>
            </a:r>
            <a:r>
              <a:rPr lang="en-US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- </a:t>
            </a:r>
            <a:r>
              <a:rPr lang="en-US" sz="4400" b="1" kern="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Timeline for reporting</a:t>
            </a:r>
            <a:endParaRPr lang="th-TH" sz="4400" b="1" dirty="0">
              <a:solidFill>
                <a:srgbClr val="005DAA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  <a:sym typeface="Symbol"/>
            </a:endParaRPr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รายงานความก้าวหน้าภายใน </a:t>
            </a:r>
            <a:r>
              <a:rPr lang="en-US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12</a:t>
            </a: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เดือน หลังจากได้รับเงินครั้งแรก</a:t>
            </a:r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ทุกๆ </a:t>
            </a:r>
            <a:r>
              <a:rPr lang="en-US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12</a:t>
            </a:r>
            <a:r>
              <a:rPr lang="th-TH" sz="4000" b="1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เดือนตลอดช่วงระยะเวลาของทุนสนับสนุน</a:t>
            </a: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Progress reports within 12 months of first payment</a:t>
            </a: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Every 12 months through the term of the grant</a:t>
            </a:r>
            <a:endParaRPr lang="th-TH" sz="3600" b="1" dirty="0">
              <a:solidFill>
                <a:srgbClr val="0070C0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01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678" y="153881"/>
            <a:ext cx="9105912" cy="12095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รายงานทุน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 Global Grant</a:t>
            </a:r>
            <a:endParaRPr lang="th-TH" sz="44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GLOBAL GRANT REPORTS</a:t>
            </a:r>
            <a:endParaRPr lang="th-TH" sz="4400" b="1" i="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287" y="1551881"/>
            <a:ext cx="8123087" cy="358559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spcAft>
                <a:spcPts val="900"/>
              </a:spcAft>
            </a:pPr>
            <a:r>
              <a:rPr lang="th-TH" sz="4000" b="1" dirty="0">
                <a:solidFill>
                  <a:srgbClr val="005DAA"/>
                </a:solidFill>
                <a:ea typeface="Calibri"/>
                <a:cs typeface="Browallia New"/>
              </a:rPr>
              <a:t>กำหนดการรายงาน </a:t>
            </a:r>
            <a:r>
              <a:rPr lang="en-US" sz="4000" b="1" dirty="0">
                <a:solidFill>
                  <a:srgbClr val="005DAA"/>
                </a:solidFill>
                <a:ea typeface="Calibri"/>
                <a:cs typeface="Browallia New"/>
              </a:rPr>
              <a:t>- </a:t>
            </a:r>
            <a:r>
              <a:rPr lang="en-US" sz="4400" b="1" kern="0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Timeline for reporting</a:t>
            </a:r>
            <a:endParaRPr lang="th-TH" sz="4400" b="1" dirty="0">
              <a:solidFill>
                <a:srgbClr val="005DAA"/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  <a:sym typeface="Symbol"/>
            </a:endParaRPr>
          </a:p>
          <a:p>
            <a:pPr marL="571500" indent="-571500">
              <a:spcAft>
                <a:spcPts val="900"/>
              </a:spcAft>
              <a:buFont typeface="Symbol" panose="05050102010706020507" pitchFamily="18" charset="2"/>
              <a:buChar char="·"/>
            </a:pP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รายงานสุดท้ายภายใน </a:t>
            </a:r>
            <a:r>
              <a:rPr lang="en-US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2</a:t>
            </a:r>
            <a:r>
              <a:rPr lang="th-TH" sz="4000" b="1" dirty="0">
                <a:solidFill>
                  <a:srgbClr val="005DAA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 เดือนเมื่อเสร็จสิ้นโครงการอย่างสมบูรณ์</a:t>
            </a:r>
            <a:endParaRPr lang="en-US" sz="4000" b="1" dirty="0">
              <a:solidFill>
                <a:srgbClr val="005DAA"/>
              </a:solidFill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571500" indent="-571500">
              <a:spcAft>
                <a:spcPts val="900"/>
              </a:spcAft>
              <a:buFont typeface="Symbol" panose="05050102010706020507" pitchFamily="18" charset="2"/>
              <a:buChar char="·"/>
            </a:pPr>
            <a:r>
              <a:rPr lang="en-US" sz="4400" b="1" kern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Final report within two months of completion</a:t>
            </a:r>
          </a:p>
        </p:txBody>
      </p:sp>
    </p:spTree>
    <p:extLst>
      <p:ext uri="{BB962C8B-B14F-4D97-AF65-F5344CB8AC3E}">
        <p14:creationId xmlns:p14="http://schemas.microsoft.com/office/powerpoint/2010/main" val="33715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927" y="6090556"/>
            <a:ext cx="8613513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sz="1700" spc="100" dirty="0">
              <a:solidFill>
                <a:srgbClr val="01B4E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926" y="2695754"/>
            <a:ext cx="7072467" cy="193899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th-TH" sz="60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การสนับสนุนพิเศษ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GET EXTRA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B29F8-FEE2-4DE5-89DB-4B56087C3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3A53B-664A-4F65-B3DC-D8DF21A9FDE4}"/>
              </a:ext>
            </a:extLst>
          </p:cNvPr>
          <p:cNvSpPr txBox="1"/>
          <p:nvPr/>
        </p:nvSpPr>
        <p:spPr>
          <a:xfrm>
            <a:off x="259954" y="434281"/>
            <a:ext cx="8123087" cy="543995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Rotary Foundation committee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Rotary Foundation coordinators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grants officers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focus managers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International service chairs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of Technical advisers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Support Center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Grants discussion group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Ideas</a:t>
            </a:r>
          </a:p>
          <a:p>
            <a:pPr marL="360363" indent="-36036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Showcase</a:t>
            </a:r>
          </a:p>
        </p:txBody>
      </p:sp>
    </p:spTree>
    <p:extLst>
      <p:ext uri="{BB962C8B-B14F-4D97-AF65-F5344CB8AC3E}">
        <p14:creationId xmlns:p14="http://schemas.microsoft.com/office/powerpoint/2010/main" val="55530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E8070-C39A-40CD-B972-0C557B11557D}"/>
              </a:ext>
            </a:extLst>
          </p:cNvPr>
          <p:cNvSpPr txBox="1"/>
          <p:nvPr/>
        </p:nvSpPr>
        <p:spPr>
          <a:xfrm>
            <a:off x="637952" y="318976"/>
            <a:ext cx="8155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Areas of Focus Policy Statements </a:t>
            </a:r>
            <a:endParaRPr lang="th-TH" sz="4400" b="1" dirty="0">
              <a:solidFill>
                <a:schemeClr val="accent4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B9297-269D-439F-A0D8-73188B94AEE9}"/>
              </a:ext>
            </a:extLst>
          </p:cNvPr>
          <p:cNvSpPr txBox="1"/>
          <p:nvPr/>
        </p:nvSpPr>
        <p:spPr>
          <a:xfrm>
            <a:off x="393403" y="1371600"/>
            <a:ext cx="8623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The goals Rotary hopes to achieve in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Activities that are eligible for grants and within the scope of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Elements that are needed to implement successful grants in the area</a:t>
            </a:r>
            <a:endParaRPr lang="th-TH" sz="28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D050F-C3CC-42AB-9DB0-9AD908FA49C4}"/>
              </a:ext>
            </a:extLst>
          </p:cNvPr>
          <p:cNvSpPr txBox="1"/>
          <p:nvPr/>
        </p:nvSpPr>
        <p:spPr>
          <a:xfrm>
            <a:off x="435933" y="3618369"/>
            <a:ext cx="8357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เป้าหมายที่โรตารีหวังที่จะประสบความสำเร็จในเรื่องที่เน้น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กิจกรรมที่มีสิทธิ์ได้รับเงินอุดหนุนและอยู่ในขอบเขตของเรื่องที่เน้น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>
                <a:solidFill>
                  <a:srgbClr val="005DAA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องค์ประกอบที่จำเป็นในการใช้ทุนสนับสนุนที่ประสบความสำเร็จในเรื่องที่เน้น</a:t>
            </a:r>
          </a:p>
        </p:txBody>
      </p:sp>
    </p:spTree>
    <p:extLst>
      <p:ext uri="{BB962C8B-B14F-4D97-AF65-F5344CB8AC3E}">
        <p14:creationId xmlns:p14="http://schemas.microsoft.com/office/powerpoint/2010/main" val="3458911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A0ECF-3E2A-461E-9526-F566FE40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10D01E9-59CB-4C9F-B238-33898573C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76200" y="1752600"/>
            <a:ext cx="9220200" cy="38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927" y="6079923"/>
            <a:ext cx="8613513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sz="1700" spc="100" dirty="0">
              <a:solidFill>
                <a:srgbClr val="01B4E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514600"/>
            <a:ext cx="6801161" cy="236988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th-TH" sz="6000" b="1" dirty="0">
                <a:solidFill>
                  <a:schemeClr val="accent5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  <a:t>มีเพื่อนร่วมโครงการ</a:t>
            </a:r>
            <a:br>
              <a:rPr lang="th-TH" sz="6000" b="1" dirty="0">
                <a:solidFill>
                  <a:schemeClr val="accent5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</a:br>
            <a:r>
              <a:rPr lang="th-TH" sz="6000" b="1" dirty="0">
                <a:solidFill>
                  <a:schemeClr val="accent5">
                    <a:lumMod val="50000"/>
                  </a:schemeClr>
                </a:solidFill>
                <a:latin typeface="EucrosiaUPC" pitchFamily="18" charset="-34"/>
                <a:ea typeface="Calibri"/>
                <a:cs typeface="EucrosiaUPC" pitchFamily="18" charset="-34"/>
              </a:rPr>
              <a:t>เพื่อทำให้เกิดผลกระทบสูงสุด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EucrosiaUPC" pitchFamily="18" charset="-34"/>
              <a:ea typeface="Calibri"/>
              <a:cs typeface="EucrosiaUPC" pitchFamily="18" charset="-34"/>
            </a:endParaRPr>
          </a:p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PARTNER TO MAXIMIZE YOUR IMPACT</a:t>
            </a:r>
            <a:endParaRPr lang="th-TH" sz="4000" b="1" i="0" dirty="0">
              <a:solidFill>
                <a:schemeClr val="accent5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867B8-7C75-4E83-AACB-0D3C12679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830586" cy="10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969" y="207506"/>
            <a:ext cx="8540061" cy="10064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ข้อกำหนดของการเป็นเพื่อนร่วมโครงการ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PARTNERSHIP REQUIREMENTS</a:t>
            </a:r>
            <a:endParaRPr lang="th-TH" sz="3600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925" y="1368378"/>
            <a:ext cx="8540061" cy="348762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1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663300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ผู้อุปถัมภ์เจ้าภาพ</a:t>
            </a:r>
            <a:r>
              <a:rPr lang="th-TH" sz="4400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เป็นผู้ร่วมโครงการอยู่ในหรือ</a:t>
            </a:r>
            <a:br>
              <a:rPr lang="th-TH" sz="4400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</a:br>
            <a:r>
              <a:rPr lang="th-TH" sz="4400" dirty="0">
                <a:solidFill>
                  <a:srgbClr val="005DAA"/>
                </a:solidFill>
                <a:latin typeface="FreesiaUPC" panose="020B0604020202020204" pitchFamily="34" charset="-34"/>
                <a:ea typeface="Calibri"/>
                <a:cs typeface="FreesiaUPC" panose="020B0604020202020204" pitchFamily="34" charset="-34"/>
              </a:rPr>
              <a:t>ใกล้ชุมชนที่ดำเนินโครงการ</a:t>
            </a:r>
            <a:endParaRPr lang="en-US" sz="4400" dirty="0">
              <a:solidFill>
                <a:srgbClr val="005DAA"/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  <a:p>
            <a:pPr marL="571500" indent="-571500">
              <a:lnSpc>
                <a:spcPct val="11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The </a:t>
            </a:r>
            <a:r>
              <a:rPr lang="en-GB" sz="44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host partner </a:t>
            </a:r>
            <a:r>
              <a:rPr lang="en-GB" sz="4400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is the partner in or near the community that’s implementing the project.</a:t>
            </a:r>
            <a:endParaRPr lang="en-US" sz="4400" dirty="0">
              <a:solidFill>
                <a:srgbClr val="0070C0"/>
              </a:solidFill>
              <a:latin typeface="FreesiaUPC" panose="020B0604020202020204" pitchFamily="34" charset="-34"/>
              <a:ea typeface="Calibri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876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19049</TotalTime>
  <Words>4122</Words>
  <Application>Microsoft Office PowerPoint</Application>
  <PresentationFormat>On-screen Show (4:3)</PresentationFormat>
  <Paragraphs>460</Paragraphs>
  <Slides>70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Arial Narrow</vt:lpstr>
      <vt:lpstr>Browallia New</vt:lpstr>
      <vt:lpstr>Calibri</vt:lpstr>
      <vt:lpstr>EucrosiaUPC</vt:lpstr>
      <vt:lpstr>FreesiaUPC</vt:lpstr>
      <vt:lpstr>Georgia</vt:lpstr>
      <vt:lpstr>Symbol</vt:lpstr>
      <vt:lpstr>Wingdings</vt:lpstr>
      <vt:lpstr>Communications_white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ทำงานเป็นทีม – work as a team</vt:lpstr>
      <vt:lpstr>ทำงานเป็นทีม – work as a team</vt:lpstr>
      <vt:lpstr>วางแผนเพื่อความต่อเนื่อง - Plan for continuity</vt:lpstr>
      <vt:lpstr>วางแผนเพื่อความต่อเนื่อง - Plan for continuity</vt:lpstr>
      <vt:lpstr>ตัดสินใจว่าใครจะทำอะไร - Decide who will do what</vt:lpstr>
      <vt:lpstr>หลีกเลี่ยงผลประโยชน์ทับซ้อน - Avoid conflicts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บ่งชี้ผลลัพธ์ที่วัดผลได้ IDENTIFY MEASURABLE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lifecycle of a Rotary grant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Patchara</cp:lastModifiedBy>
  <cp:revision>635</cp:revision>
  <cp:lastPrinted>2013-04-11T19:55:04Z</cp:lastPrinted>
  <dcterms:created xsi:type="dcterms:W3CDTF">2010-04-16T20:11:30Z</dcterms:created>
  <dcterms:modified xsi:type="dcterms:W3CDTF">2023-05-18T08:32:13Z</dcterms:modified>
</cp:coreProperties>
</file>